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0.xml" ContentType="application/vnd.openxmlformats-officedocument.drawingml.chart+xml"/>
  <Override PartName="/ppt/drawings/drawing4.xml" ContentType="application/vnd.openxmlformats-officedocument.drawingml.chartshapes+xml"/>
  <Override PartName="/ppt/charts/chart2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5.xml" ContentType="application/vnd.openxmlformats-officedocument.drawingml.chart+xml"/>
  <Override PartName="/ppt/drawings/drawing5.xml" ContentType="application/vnd.openxmlformats-officedocument.drawingml.chartshapes+xml"/>
  <Override PartName="/ppt/charts/chart2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drawings/drawing6.xml" ContentType="application/vnd.openxmlformats-officedocument.drawingml.chartshapes+xml"/>
  <Override PartName="/ppt/charts/chart3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7.xml" ContentType="application/vnd.openxmlformats-officedocument.drawingml.chart+xml"/>
  <Override PartName="/ppt/drawings/drawing7.xml" ContentType="application/vnd.openxmlformats-officedocument.drawingml.chartshapes+xml"/>
  <Override PartName="/ppt/charts/chart38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9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40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7.xml" ContentType="application/vnd.openxmlformats-officedocument.drawingml.chart+xml"/>
  <Override PartName="/ppt/drawings/drawing8.xml" ContentType="application/vnd.openxmlformats-officedocument.drawingml.chartshapes+xml"/>
  <Override PartName="/ppt/charts/chart4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4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5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5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5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55.xml" ContentType="application/vnd.openxmlformats-officedocument.drawingml.chart+xml"/>
  <Override PartName="/ppt/drawings/drawing9.xml" ContentType="application/vnd.openxmlformats-officedocument.drawingml.chartshapes+xml"/>
  <Override PartName="/ppt/charts/chart5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9" r:id="rId17"/>
    <p:sldId id="280" r:id="rId18"/>
    <p:sldId id="270" r:id="rId19"/>
    <p:sldId id="271" r:id="rId20"/>
    <p:sldId id="272" r:id="rId21"/>
    <p:sldId id="274" r:id="rId22"/>
    <p:sldId id="276" r:id="rId23"/>
    <p:sldId id="277" r:id="rId24"/>
    <p:sldId id="275" r:id="rId25"/>
    <p:sldId id="278" r:id="rId26"/>
    <p:sldId id="284" r:id="rId27"/>
    <p:sldId id="282" r:id="rId28"/>
    <p:sldId id="283" r:id="rId29"/>
    <p:sldId id="281" r:id="rId30"/>
    <p:sldId id="286" r:id="rId31"/>
    <p:sldId id="28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33A729-A24E-4C3D-930F-41C45574E6C9}">
          <p14:sldIdLst>
            <p14:sldId id="256"/>
            <p14:sldId id="257"/>
            <p14:sldId id="259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3"/>
            <p14:sldId id="279"/>
            <p14:sldId id="280"/>
            <p14:sldId id="270"/>
            <p14:sldId id="271"/>
            <p14:sldId id="272"/>
            <p14:sldId id="274"/>
            <p14:sldId id="276"/>
            <p14:sldId id="277"/>
            <p14:sldId id="275"/>
            <p14:sldId id="278"/>
            <p14:sldId id="284"/>
            <p14:sldId id="282"/>
            <p14:sldId id="283"/>
            <p14:sldId id="281"/>
            <p14:sldId id="286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" initials="c" lastIdx="2" clrIdx="0">
    <p:extLst>
      <p:ext uri="{19B8F6BF-5375-455C-9EA6-DF929625EA0E}">
        <p15:presenceInfo xmlns:p15="http://schemas.microsoft.com/office/powerpoint/2012/main" userId="com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C4BDF9"/>
    <a:srgbClr val="660033"/>
    <a:srgbClr val="D888C7"/>
    <a:srgbClr val="DD8655"/>
    <a:srgbClr val="FF89FF"/>
    <a:srgbClr val="9900FF"/>
    <a:srgbClr val="E4C9AE"/>
    <a:srgbClr val="996633"/>
    <a:srgbClr val="358A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3037" autoAdjust="0"/>
  </p:normalViewPr>
  <p:slideViewPr>
    <p:cSldViewPr snapToGrid="0">
      <p:cViewPr varScale="1">
        <p:scale>
          <a:sx n="80" d="100"/>
          <a:sy n="80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065" dirty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Выручка от реализации продукции, работ услуг( в действующих ценах)по полному кругу организаций, млн. руб.</a:t>
            </a:r>
            <a:endParaRPr lang="ru-RU" dirty="0"/>
          </a:p>
        </c:rich>
      </c:tx>
      <c:layout>
        <c:manualLayout>
          <c:xMode val="edge"/>
          <c:yMode val="edge"/>
          <c:x val="0.20161563984472913"/>
          <c:y val="5.4556879274849007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от реализации продукции, работ, услуг (в действующих ценах) по полному кругу организаций,млн.руб.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11278" cap="rnd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6.1170200382980044E-3"/>
                  <c:y val="-2.2010970822465076E-2"/>
                </c:manualLayout>
              </c:layout>
              <c:spPr/>
              <c:txPr>
                <a:bodyPr/>
                <a:lstStyle/>
                <a:p>
                  <a:pPr>
                    <a:defRPr sz="1243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F1-403A-812C-3E9E96733CF9}"/>
                </c:ext>
              </c:extLst>
            </c:dLbl>
            <c:dLbl>
              <c:idx val="3"/>
              <c:layout>
                <c:manualLayout>
                  <c:x val="0"/>
                  <c:y val="-2.2010970822465094E-2"/>
                </c:manualLayout>
              </c:layout>
              <c:spPr/>
              <c:txPr>
                <a:bodyPr/>
                <a:lstStyle/>
                <a:p>
                  <a:pPr>
                    <a:defRPr sz="1243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F1-403A-812C-3E9E96733CF9}"/>
                </c:ext>
              </c:extLst>
            </c:dLbl>
            <c:dLbl>
              <c:idx val="4"/>
              <c:layout>
                <c:manualLayout>
                  <c:x val="2.2429073473759369E-2"/>
                  <c:y val="-1.3206582493479037E-2"/>
                </c:manualLayout>
              </c:layout>
              <c:spPr/>
              <c:txPr>
                <a:bodyPr/>
                <a:lstStyle/>
                <a:p>
                  <a:pPr>
                    <a:defRPr sz="1243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F1-403A-812C-3E9E96733CF9}"/>
                </c:ext>
              </c:extLst>
            </c:dLbl>
            <c:dLbl>
              <c:idx val="5"/>
              <c:layout>
                <c:manualLayout>
                  <c:x val="3.8745854651180529E-2"/>
                  <c:y val="4.9597014494044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F1-403A-812C-3E9E96733CF9}"/>
                </c:ext>
              </c:extLst>
            </c:dLbl>
            <c:spPr>
              <a:noFill/>
              <a:ln w="22553">
                <a:noFill/>
              </a:ln>
            </c:spPr>
            <c:txPr>
              <a:bodyPr/>
              <a:lstStyle/>
              <a:p>
                <a:pPr>
                  <a:defRPr sz="1243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236375.8</c:v>
                </c:pt>
                <c:pt idx="1">
                  <c:v>282829.3</c:v>
                </c:pt>
                <c:pt idx="2">
                  <c:v>306665.90000000002</c:v>
                </c:pt>
                <c:pt idx="3">
                  <c:v>309592.40000000002</c:v>
                </c:pt>
                <c:pt idx="4">
                  <c:v>309876.40000000002</c:v>
                </c:pt>
                <c:pt idx="5">
                  <c:v>310373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F1-403A-812C-3E9E96733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818943999"/>
        <c:axId val="1"/>
        <c:axId val="0"/>
      </c:bar3DChart>
      <c:catAx>
        <c:axId val="8189439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1">
                <a:latin typeface="Berlin Sans FB" panose="020E0602020502020306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MarkSkip val="2"/>
        <c:noMultiLvlLbl val="0"/>
      </c:catAx>
      <c:valAx>
        <c:axId val="1"/>
        <c:scaling>
          <c:orientation val="minMax"/>
          <c:max val="400000"/>
          <c:min val="50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43">
                <a:latin typeface="Berlin Sans FB" panose="020E0602020502020306" pitchFamily="34" charset="0"/>
              </a:defRPr>
            </a:pPr>
            <a:endParaRPr lang="ru-RU"/>
          </a:p>
        </c:txPr>
        <c:crossAx val="818943999"/>
        <c:crosses val="autoZero"/>
        <c:crossBetween val="between"/>
        <c:minorUnit val="100000"/>
      </c:valAx>
      <c:spPr>
        <a:noFill/>
        <a:ln w="22553">
          <a:noFill/>
        </a:ln>
      </c:spPr>
    </c:plotArea>
    <c:plotVisOnly val="1"/>
    <c:dispBlanksAs val="gap"/>
    <c:showDLblsOverMax val="0"/>
  </c:chart>
  <c:txPr>
    <a:bodyPr/>
    <a:lstStyle/>
    <a:p>
      <a:pPr>
        <a:defRPr sz="1598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>
          <a:outerShdw blurRad="12700" sx="160000" sy="160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B h="6350"/>
        </a:sp3d>
      </c:spPr>
    </c:sideWall>
    <c:backWall>
      <c:thickness val="0"/>
      <c:spPr>
        <a:noFill/>
        <a:ln>
          <a:noFill/>
        </a:ln>
        <a:effectLst>
          <a:outerShdw blurRad="12700" sx="160000" sy="160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B h="6350"/>
        </a:sp3d>
      </c:spPr>
    </c:backWall>
    <c:plotArea>
      <c:layout>
        <c:manualLayout>
          <c:layoutTarget val="inner"/>
          <c:xMode val="edge"/>
          <c:yMode val="edge"/>
          <c:x val="8.0221292650918624E-2"/>
          <c:y val="2.7481095475310482E-2"/>
          <c:w val="0.82290370734908136"/>
          <c:h val="0.84431332038620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artDeco"/>
            </a:sp3d>
          </c:spPr>
          <c:invertIfNegative val="0"/>
          <c:dLbls>
            <c:dLbl>
              <c:idx val="3"/>
              <c:layout>
                <c:manualLayout>
                  <c:x val="-1.0416666666666667E-3"/>
                  <c:y val="3.498551456578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51271325459318"/>
                      <c:h val="9.29506668809255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86C-4F02-9A5D-C00F5FF3249C}"/>
                </c:ext>
              </c:extLst>
            </c:dLbl>
            <c:dLbl>
              <c:idx val="5"/>
              <c:layout>
                <c:manualLayout>
                  <c:x val="2.0833333333333332E-2"/>
                  <c:y val="-1.1661807580174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6C-4F02-9A5D-C00F5FF3249C}"/>
                </c:ext>
              </c:extLst>
            </c:dLbl>
            <c:spPr>
              <a:noFill/>
              <a:ln w="25367">
                <a:noFill/>
              </a:ln>
            </c:spPr>
            <c:txPr>
              <a:bodyPr rot="0" spcFirstLastPara="1" vertOverflow="overflow" horzOverflow="overflow" wrap="none" lIns="72000" tIns="144000" rIns="79200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6"/>
                <c:pt idx="1">
                  <c:v>Налоговые доходы</c:v>
                </c:pt>
                <c:pt idx="3">
                  <c:v>Неналоговые доходы</c:v>
                </c:pt>
                <c:pt idx="5">
                  <c:v>Безвосмездные поступления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1">
                  <c:v>469596.8</c:v>
                </c:pt>
                <c:pt idx="3">
                  <c:v>101647.1</c:v>
                </c:pt>
                <c:pt idx="5">
                  <c:v>304160.09999999998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E-49E0-9CC1-618C05F5CA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5"/>
              <c:layout>
                <c:manualLayout>
                  <c:x val="2.6041666666666671E-2"/>
                  <c:y val="3.6150939584681949E-2"/>
                </c:manualLayout>
              </c:layout>
              <c:spPr>
                <a:noFill/>
                <a:ln w="25367">
                  <a:noFill/>
                </a:ln>
              </c:spPr>
              <c:txPr>
                <a:bodyPr rot="0" spcFirstLastPara="1" vertOverflow="overflow" horzOverflow="overflow" vert="horz" wrap="square" lIns="0" tIns="396000" rIns="144000" anchor="b" anchorCtr="0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EEF-478A-8B60-BF9170F80966}"/>
                </c:ext>
              </c:extLst>
            </c:dLbl>
            <c:spPr>
              <a:noFill/>
              <a:ln w="25367">
                <a:noFill/>
              </a:ln>
            </c:spPr>
            <c:txPr>
              <a:bodyPr rot="0" spcFirstLastPara="1" vertOverflow="overflow" horzOverflow="overflow" vert="horz" wrap="square" lIns="0" tIns="144000" rIns="36000" anchor="b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6"/>
                <c:pt idx="1">
                  <c:v>Налоговые доходы</c:v>
                </c:pt>
                <c:pt idx="3">
                  <c:v>Неналоговые доходы</c:v>
                </c:pt>
                <c:pt idx="5">
                  <c:v>Безвосмездные поступления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1">
                  <c:v>490243.3</c:v>
                </c:pt>
                <c:pt idx="3">
                  <c:v>105569.1</c:v>
                </c:pt>
                <c:pt idx="5">
                  <c:v>292383.2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E-49E0-9CC1-618C05F5CA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1.7708333333333257E-2"/>
                  <c:y val="-8.5518934332589102E-17"/>
                </c:manualLayout>
              </c:layout>
              <c:spPr>
                <a:noFill/>
                <a:ln w="25367">
                  <a:noFill/>
                </a:ln>
              </c:spPr>
              <c:txPr>
                <a:bodyPr rot="0" spcFirstLastPara="1" vertOverflow="overflow" horzOverflow="overflow" vert="horz" wrap="square" lIns="0" tIns="216000" rIns="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7.1122457349081361E-2"/>
                      <c:h val="0.149372512109455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C1E-49E0-9CC1-618C05F5CAE6}"/>
                </c:ext>
              </c:extLst>
            </c:dLbl>
            <c:dLbl>
              <c:idx val="5"/>
              <c:layout>
                <c:manualLayout>
                  <c:x val="8.281258202099738E-2"/>
                  <c:y val="1.8433001997199331E-2"/>
                </c:manualLayout>
              </c:layout>
              <c:spPr>
                <a:noFill/>
                <a:ln w="25367">
                  <a:noFill/>
                </a:ln>
              </c:spPr>
              <c:txPr>
                <a:bodyPr rot="0" spcFirstLastPara="1" vertOverflow="overflow" horzOverflow="overflow" vert="horz" wrap="square" lIns="0" tIns="216000" rIns="118800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993081528871391"/>
                      <c:h val="0.11633451940956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86C-4F02-9A5D-C00F5FF3249C}"/>
                </c:ext>
              </c:extLst>
            </c:dLbl>
            <c:spPr>
              <a:noFill/>
              <a:ln w="25367">
                <a:noFill/>
              </a:ln>
            </c:spPr>
            <c:txPr>
              <a:bodyPr rot="0" spcFirstLastPara="1" vertOverflow="overflow" horzOverflow="overflow" vert="horz" wrap="square" lIns="0" tIns="216000" r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6"/>
                <c:pt idx="1">
                  <c:v>Налоговые доходы</c:v>
                </c:pt>
                <c:pt idx="3">
                  <c:v>Неналоговые доходы</c:v>
                </c:pt>
                <c:pt idx="5">
                  <c:v>Безвосмездные поступления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1">
                  <c:v>511899.3</c:v>
                </c:pt>
                <c:pt idx="3">
                  <c:v>109671.3</c:v>
                </c:pt>
                <c:pt idx="5" formatCode="0.0">
                  <c:v>274578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E-49E0-9CC1-618C05F5C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66"/>
        <c:shape val="box"/>
        <c:axId val="46200911"/>
        <c:axId val="1"/>
        <c:axId val="0"/>
      </c:bar3DChart>
      <c:catAx>
        <c:axId val="4620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90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98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ru-RU"/>
          </a:p>
        </c:txPr>
        <c:crossAx val="46200911"/>
        <c:crosses val="autoZero"/>
        <c:crossBetween val="between"/>
      </c:valAx>
      <c:spPr>
        <a:noFill/>
        <a:ln w="25367">
          <a:noFill/>
        </a:ln>
      </c:spPr>
    </c:plotArea>
    <c:legend>
      <c:legendPos val="b"/>
      <c:overlay val="0"/>
      <c:spPr>
        <a:noFill/>
        <a:ln w="2536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798" b="0" i="0" u="none" strike="noStrike" kern="1200" baseline="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798" baseline="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8011032519239"/>
          <c:y val="4.211711711711711E-2"/>
          <c:w val="0.63199830953334213"/>
          <c:h val="0.8657581400297935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229365957354505E-2"/>
                  <c:y val="-1.62162729658792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94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13-48B9-B2C9-E9FF7FED775B}"/>
                </c:ext>
              </c:extLst>
            </c:dLbl>
            <c:dLbl>
              <c:idx val="1"/>
              <c:layout>
                <c:manualLayout>
                  <c:x val="1.2476333432673965E-2"/>
                  <c:y val="-1.1711723534558099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solidFill>
                          <a:schemeClr val="accent1">
                            <a:lumMod val="50000"/>
                          </a:schemeClr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Bodoni MT" panose="02070603080606020203" pitchFamily="18" charset="0"/>
                      </a:rPr>
                      <a:t>444334,9</a:t>
                    </a:r>
                  </a:p>
                  <a:p>
                    <a:pPr>
                      <a:defRPr sz="1600" b="0">
                        <a:solidFill>
                          <a:schemeClr val="accent1">
                            <a:lumMod val="50000"/>
                          </a:schemeClr>
                        </a:solidFill>
                        <a:latin typeface="Bodoni MT" panose="02070603080606020203" pitchFamily="18" charset="0"/>
                        <a:cs typeface="Times New Roman" panose="02020603050405020304" pitchFamily="18" charset="0"/>
                      </a:defRPr>
                    </a:pPr>
                    <a:endParaRPr lang="en-US" sz="1600" b="0" dirty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</a:endParaRPr>
                  </a:p>
                </c:rich>
              </c:tx>
              <c:spPr>
                <a:noFill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9420156054806216E-2"/>
                      <c:h val="8.8133333333333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513-48B9-B2C9-E9FF7FED775B}"/>
                </c:ext>
              </c:extLst>
            </c:dLbl>
            <c:dLbl>
              <c:idx val="2"/>
              <c:layout>
                <c:manualLayout>
                  <c:x val="1.4159345784256306E-2"/>
                  <c:y val="-7.08713910761154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94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13-48B9-B2C9-E9FF7FED775B}"/>
                </c:ext>
              </c:extLst>
            </c:dLbl>
            <c:spPr>
              <a:noFill/>
              <a:ln w="25330">
                <a:noFill/>
              </a:ln>
            </c:spPr>
            <c:txPr>
              <a:bodyPr/>
              <a:lstStyle/>
              <a:p>
                <a:pPr>
                  <a:defRPr sz="1596" b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425171.1</c:v>
                </c:pt>
                <c:pt idx="1">
                  <c:v>444334.9</c:v>
                </c:pt>
                <c:pt idx="2" formatCode="General">
                  <c:v>464265.9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13-48B9-B2C9-E9FF7FED77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9.46745522920767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13-48B9-B2C9-E9FF7FED775B}"/>
                </c:ext>
              </c:extLst>
            </c:dLbl>
            <c:dLbl>
              <c:idx val="1"/>
              <c:layout>
                <c:manualLayout>
                  <c:x val="1.3675254523795284E-2"/>
                  <c:y val="8.7489063826276352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034225968856943E-2"/>
                      <c:h val="5.74444444444444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13-48B9-B2C9-E9FF7FED775B}"/>
                </c:ext>
              </c:extLst>
            </c:dLbl>
            <c:dLbl>
              <c:idx val="2"/>
              <c:layout>
                <c:manualLayout>
                  <c:x val="1.6831031518591336E-2"/>
                  <c:y val="-2.2222222222222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13-48B9-B2C9-E9FF7FED7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38377.800000000003</c:v>
                </c:pt>
                <c:pt idx="1">
                  <c:v>39544.1</c:v>
                </c:pt>
                <c:pt idx="2">
                  <c:v>40916.5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513-48B9-B2C9-E9FF7FED77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415515759295708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13-48B9-B2C9-E9FF7FED775B}"/>
                </c:ext>
              </c:extLst>
            </c:dLbl>
            <c:dLbl>
              <c:idx val="1"/>
              <c:layout>
                <c:manualLayout>
                  <c:x val="1.26232736389434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13-48B9-B2C9-E9FF7FED775B}"/>
                </c:ext>
              </c:extLst>
            </c:dLbl>
            <c:dLbl>
              <c:idx val="2"/>
              <c:layout>
                <c:manualLayout>
                  <c:x val="8.41551575929563E-3"/>
                  <c:y val="-2.03701350528319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13-48B9-B2C9-E9FF7FED7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5537.9</c:v>
                </c:pt>
                <c:pt idx="1">
                  <c:v>5764.3</c:v>
                </c:pt>
                <c:pt idx="2">
                  <c:v>6066.9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13-48B9-B2C9-E9FF7FED77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305061783635395E-2"/>
                  <c:y val="-4.1111111111111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44000" rIns="0" bIns="216000" anchor="ctr">
                  <a:noAutofit/>
                </a:bodyPr>
                <a:lstStyle/>
                <a:p>
                  <a:pPr>
                    <a:defRPr sz="160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0122904631833E-2"/>
                      <c:h val="7.0777777777777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D513-48B9-B2C9-E9FF7FED775B}"/>
                </c:ext>
              </c:extLst>
            </c:dLbl>
            <c:dLbl>
              <c:idx val="1"/>
              <c:layout>
                <c:manualLayout>
                  <c:x val="1.9986849928327305E-2"/>
                  <c:y val="-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13-48B9-B2C9-E9FF7FED775B}"/>
                </c:ext>
              </c:extLst>
            </c:dLbl>
            <c:dLbl>
              <c:idx val="2"/>
              <c:layout>
                <c:manualLayout>
                  <c:x val="1.3675213108855524E-2"/>
                  <c:y val="-4.0000000000000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13-48B9-B2C9-E9FF7FED7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216000" anchor="ctr">
                <a:spAutoFit/>
              </a:bodyPr>
              <a:lstStyle/>
              <a:p>
                <a:pPr>
                  <a:defRPr sz="160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510</c:v>
                </c:pt>
                <c:pt idx="1">
                  <c:v>600</c:v>
                </c:pt>
                <c:pt idx="2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13-48B9-B2C9-E9FF7FED7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20144464"/>
        <c:axId val="1"/>
        <c:axId val="0"/>
      </c:bar3DChart>
      <c:catAx>
        <c:axId val="62014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90" b="1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 b="1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620144464"/>
        <c:crosses val="autoZero"/>
        <c:crossBetween val="between"/>
      </c:valAx>
      <c:spPr>
        <a:noFill/>
        <a:ln w="25376">
          <a:noFill/>
        </a:ln>
      </c:spPr>
    </c:plotArea>
    <c:legend>
      <c:legendPos val="r"/>
      <c:layout>
        <c:manualLayout>
          <c:xMode val="edge"/>
          <c:yMode val="edge"/>
          <c:x val="0.75892380131497406"/>
          <c:y val="5.3561474532821507E-2"/>
          <c:w val="0.24107619868502597"/>
          <c:h val="0.85326824146981639"/>
        </c:manualLayout>
      </c:layout>
      <c:overlay val="0"/>
      <c:txPr>
        <a:bodyPr/>
        <a:lstStyle/>
        <a:p>
          <a:pPr>
            <a:defRPr sz="1996" b="1">
              <a:latin typeface="Constantia" panose="02030602050306030303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288717543365941E-2"/>
          <c:y val="2.4473206687544501E-2"/>
          <c:w val="0.67668968370247895"/>
          <c:h val="0.926364707662997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муниципальной собственности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281358281358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D0-4BF7-A073-1671DF73BDFE}"/>
                </c:ext>
              </c:extLst>
            </c:dLbl>
            <c:dLbl>
              <c:idx val="1"/>
              <c:layout>
                <c:manualLayout>
                  <c:x val="5.4140679140679141E-3"/>
                  <c:y val="-2.1216404992103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D0-4BF7-A073-1671DF73BDFE}"/>
                </c:ext>
              </c:extLst>
            </c:dLbl>
            <c:dLbl>
              <c:idx val="2"/>
              <c:layout>
                <c:manualLayout>
                  <c:x val="3.2484407484407486E-3"/>
                  <c:y val="2.1216404992102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D0-4BF7-A073-1671DF73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836</c:v>
                </c:pt>
                <c:pt idx="1">
                  <c:v>818.3</c:v>
                </c:pt>
                <c:pt idx="2">
                  <c:v>840.6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0-4BF7-A073-1671DF73B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c:spPr>
            <c:extLst>
              <c:ext xmlns:c16="http://schemas.microsoft.com/office/drawing/2014/chart" uri="{C3380CC4-5D6E-409C-BE32-E72D297353CC}">
                <c16:uniqueId val="{00000006-C2D0-4BF7-A073-1671DF73BDF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D0-4BF7-A073-1671DF73BDFE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D0-4BF7-A073-1671DF73BDFE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D0-4BF7-A073-1671DF73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98067.3</c:v>
                </c:pt>
                <c:pt idx="1">
                  <c:v>101990</c:v>
                </c:pt>
                <c:pt idx="2">
                  <c:v>106069.6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0-4BF7-A073-1671DF73BD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 (работ) и компенсации затрат государства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500005126312754E-3"/>
                  <c:y val="1.27298429952618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doni MT" panose="02070603080606020203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208337615513259E-2"/>
                      <c:h val="5.89603894730546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EFD-4E6D-8E07-09349E7EF8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A33582-41D9-4D5F-9277-C7B486AC25F1}" type="VALUE">
                      <a:rPr lang="en-US" u="sng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2D0-4BF7-A073-1671DF73BDFE}"/>
                </c:ext>
              </c:extLst>
            </c:dLbl>
            <c:dLbl>
              <c:idx val="2"/>
              <c:layout>
                <c:manualLayout>
                  <c:x val="1.0828135828135828E-2"/>
                  <c:y val="-8.4865619968412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D0-4BF7-A073-1671DF73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2332.6</c:v>
                </c:pt>
                <c:pt idx="1">
                  <c:v>2349.1999999999998</c:v>
                </c:pt>
                <c:pt idx="2">
                  <c:v>2349.1999999999998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0-4BF7-A073-1671DF73BD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242203742203722E-2"/>
                  <c:y val="4.2432809984204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D0-4BF7-A073-1671DF73BDFE}"/>
                </c:ext>
              </c:extLst>
            </c:dLbl>
            <c:dLbl>
              <c:idx val="1"/>
              <c:layout>
                <c:manualLayout>
                  <c:x val="5.4140679140679141E-3"/>
                  <c:y val="-2.1216404992103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D0-4BF7-A073-1671DF73BDFE}"/>
                </c:ext>
              </c:extLst>
            </c:dLbl>
            <c:dLbl>
              <c:idx val="2"/>
              <c:layout>
                <c:manualLayout>
                  <c:x val="1.08281358281358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D0-4BF7-A073-1671DF73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0.0</c:formatCode>
                <c:ptCount val="3"/>
                <c:pt idx="0">
                  <c:v>35</c:v>
                </c:pt>
                <c:pt idx="1">
                  <c:v>35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D0-4BF7-A073-1671DF73BDF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 и возмещение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904712404712405E-2"/>
                  <c:y val="-2.12164049921031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D0-4BF7-A073-1671DF73BDFE}"/>
                </c:ext>
              </c:extLst>
            </c:dLbl>
            <c:dLbl>
              <c:idx val="1"/>
              <c:layout>
                <c:manualLayout>
                  <c:x val="1.9490644490644471E-2"/>
                  <c:y val="-4.2432809984206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D0-4BF7-A073-1671DF73BDFE}"/>
                </c:ext>
              </c:extLst>
            </c:dLbl>
            <c:dLbl>
              <c:idx val="2"/>
              <c:layout>
                <c:manualLayout>
                  <c:x val="8.6625086625086618E-3"/>
                  <c:y val="-1.4851483494472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D0-4BF7-A073-1671DF73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0.0</c:formatCode>
                <c:ptCount val="3"/>
                <c:pt idx="0">
                  <c:v>376.2</c:v>
                </c:pt>
                <c:pt idx="1">
                  <c:v>376.6</c:v>
                </c:pt>
                <c:pt idx="2">
                  <c:v>376.9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0-4BF7-A073-1671DF73B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6"/>
        <c:gapDepth val="11"/>
        <c:shape val="box"/>
        <c:axId val="1116218847"/>
        <c:axId val="1542386255"/>
        <c:axId val="0"/>
      </c:bar3DChart>
      <c:catAx>
        <c:axId val="1116218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ru-RU"/>
          </a:p>
        </c:txPr>
        <c:crossAx val="1542386255"/>
        <c:crosses val="autoZero"/>
        <c:auto val="1"/>
        <c:lblAlgn val="ctr"/>
        <c:lblOffset val="100"/>
        <c:noMultiLvlLbl val="0"/>
      </c:catAx>
      <c:valAx>
        <c:axId val="1542386255"/>
        <c:scaling>
          <c:orientation val="minMax"/>
          <c:max val="107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ru-RU"/>
          </a:p>
        </c:txPr>
        <c:crossAx val="1116218847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167656919919366"/>
          <c:y val="6.6860743870547135E-2"/>
          <c:w val="0.2414502330585821"/>
          <c:h val="0.754921454195786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doni MT" panose="020706030806060202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71741032370951E-2"/>
          <c:y val="2.0242718446601943E-2"/>
          <c:w val="0.62446227034120738"/>
          <c:h val="0.89426400886782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158029197637455E-2"/>
                  <c:y val="-1.6803397886075051E-2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5F-4202-AAEE-76727B1BE88E}"/>
                </c:ext>
              </c:extLst>
            </c:dLbl>
            <c:dLbl>
              <c:idx val="1"/>
              <c:layout>
                <c:manualLayout>
                  <c:x val="-2.9143825003473001E-2"/>
                  <c:y val="6.8746896502802019E-3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F-4202-AAEE-76727B1BE88E}"/>
                </c:ext>
              </c:extLst>
            </c:dLbl>
            <c:spPr>
              <a:noFill/>
              <a:ln w="25248">
                <a:noFill/>
              </a:ln>
            </c:spPr>
            <c:txPr>
              <a:bodyPr/>
              <a:lstStyle/>
              <a:p>
                <a:pPr>
                  <a:defRPr sz="1600" b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42299.8</c:v>
                </c:pt>
                <c:pt idx="1">
                  <c:v>39396.6</c:v>
                </c:pt>
                <c:pt idx="2">
                  <c:v>22667.9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F-4202-AAEE-76727B1BE8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90358126721763E-2"/>
                  <c:y val="-4.8111300276654605E-3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5F-4202-AAEE-76727B1BE88E}"/>
                </c:ext>
              </c:extLst>
            </c:dLbl>
            <c:dLbl>
              <c:idx val="1"/>
              <c:layout>
                <c:manualLayout>
                  <c:x val="-2.3307537947819462E-2"/>
                  <c:y val="4.6224373980279492E-3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5F-4202-AAEE-76727B1BE88E}"/>
                </c:ext>
              </c:extLst>
            </c:dLbl>
            <c:spPr>
              <a:noFill/>
              <a:ln w="25248">
                <a:noFill/>
              </a:ln>
            </c:spPr>
            <c:txPr>
              <a:bodyPr/>
              <a:lstStyle/>
              <a:p>
                <a:pPr>
                  <a:defRPr sz="1600" b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254065.7</c:v>
                </c:pt>
                <c:pt idx="1">
                  <c:v>245192</c:v>
                </c:pt>
                <c:pt idx="2">
                  <c:v>244115.6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5F-4202-AAEE-76727B1BE8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3733053125222109E-2"/>
                  <c:y val="-7.1829112577144073E-3"/>
                </c:manualLayout>
              </c:layout>
              <c:spPr>
                <a:noFill/>
                <a:ln>
                  <a:noFill/>
                </a:ln>
              </c:spPr>
              <c:txPr>
                <a:bodyPr lIns="108000" tIns="0" rIns="180000"/>
                <a:lstStyle/>
                <a:p>
                  <a:pPr>
                    <a:defRPr sz="1600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05F-4202-AAEE-76727B1BE88E}"/>
                </c:ext>
              </c:extLst>
            </c:dLbl>
            <c:dLbl>
              <c:idx val="1"/>
              <c:layout>
                <c:manualLayout>
                  <c:x val="3.6512873907290411E-2"/>
                  <c:y val="-2.0553663900120592E-2"/>
                </c:manualLayout>
              </c:layout>
              <c:spPr>
                <a:noFill/>
                <a:ln>
                  <a:noFill/>
                </a:ln>
              </c:spPr>
              <c:txPr>
                <a:bodyPr lIns="108000" tIns="0" rIns="180000"/>
                <a:lstStyle/>
                <a:p>
                  <a:pPr>
                    <a:defRPr sz="1600" b="0">
                      <a:solidFill>
                        <a:schemeClr val="accent1">
                          <a:lumMod val="50000"/>
                        </a:schemeClr>
                      </a:solidFill>
                      <a:latin typeface="Bodoni MT" panose="02070603080606020203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05F-4202-AAEE-76727B1BE88E}"/>
                </c:ext>
              </c:extLst>
            </c:dLbl>
            <c:dLbl>
              <c:idx val="2"/>
              <c:layout>
                <c:manualLayout>
                  <c:x val="4.6009380600223082E-2"/>
                  <c:y val="-1.8018018018018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5F-4202-AAEE-76727B1BE88E}"/>
                </c:ext>
              </c:extLst>
            </c:dLbl>
            <c:spPr>
              <a:noFill/>
              <a:ln w="25248">
                <a:noFill/>
              </a:ln>
            </c:spPr>
            <c:txPr>
              <a:bodyPr lIns="108000" tIns="0" rIns="180000"/>
              <a:lstStyle/>
              <a:p>
                <a:pPr>
                  <a:defRPr sz="1600" b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7794.6</c:v>
                </c:pt>
                <c:pt idx="1">
                  <c:v>7794.6</c:v>
                </c:pt>
                <c:pt idx="2">
                  <c:v>7794.6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5F-4202-AAEE-76727B1BE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2964079"/>
        <c:axId val="1"/>
        <c:axId val="0"/>
      </c:bar3DChart>
      <c:catAx>
        <c:axId val="13829640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382964079"/>
        <c:crosses val="autoZero"/>
        <c:crossBetween val="between"/>
      </c:valAx>
      <c:spPr>
        <a:noFill/>
        <a:ln w="25362">
          <a:noFill/>
        </a:ln>
      </c:spPr>
    </c:plotArea>
    <c:legend>
      <c:legendPos val="r"/>
      <c:layout>
        <c:manualLayout>
          <c:xMode val="edge"/>
          <c:yMode val="edge"/>
          <c:x val="0.73575185845324542"/>
          <c:y val="2.945520323473079E-2"/>
          <c:w val="0.22481220530931439"/>
          <c:h val="0.84269702773639799"/>
        </c:manualLayout>
      </c:layout>
      <c:overlay val="0"/>
      <c:txPr>
        <a:bodyPr/>
        <a:lstStyle/>
        <a:p>
          <a:pPr>
            <a:defRPr sz="240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6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81767470353944E-2"/>
          <c:y val="0"/>
          <c:w val="0.71242418374052774"/>
          <c:h val="0.86688516852715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65100" h="279400"/>
              <a:bevelB w="177800" h="247650"/>
            </a:sp3d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0-4528-41BE-8B8A-3EB7C9A01B1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1-4528-41BE-8B8A-3EB7C9A01B1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2-4528-41BE-8B8A-3EB7C9A01B1A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3-4528-41BE-8B8A-3EB7C9A01B1A}"/>
              </c:ext>
            </c:extLst>
          </c:dPt>
          <c:dPt>
            <c:idx val="4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4-4528-41BE-8B8A-3EB7C9A01B1A}"/>
              </c:ext>
            </c:extLst>
          </c:dPt>
          <c:dPt>
            <c:idx val="5"/>
            <c:bubble3D val="0"/>
            <c:explosion val="2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5-4528-41BE-8B8A-3EB7C9A01B1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6-4528-41BE-8B8A-3EB7C9A01B1A}"/>
              </c:ext>
            </c:extLst>
          </c:dPt>
          <c:dPt>
            <c:idx val="7"/>
            <c:bubble3D val="0"/>
            <c:explosion val="28"/>
            <c:spPr>
              <a:solidFill>
                <a:srgbClr val="DD8655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7-4528-41BE-8B8A-3EB7C9A01B1A}"/>
              </c:ext>
            </c:extLst>
          </c:dPt>
          <c:dPt>
            <c:idx val="8"/>
            <c:bubble3D val="0"/>
            <c:explosion val="22"/>
            <c:spPr>
              <a:solidFill>
                <a:srgbClr val="FF89FF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8-4528-41BE-8B8A-3EB7C9A01B1A}"/>
              </c:ext>
            </c:extLst>
          </c:dPt>
          <c:dPt>
            <c:idx val="9"/>
            <c:bubble3D val="0"/>
            <c:explosion val="15"/>
            <c:spPr>
              <a:solidFill>
                <a:srgbClr val="00B0F0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9-4528-41BE-8B8A-3EB7C9A01B1A}"/>
              </c:ext>
            </c:extLst>
          </c:dPt>
          <c:dPt>
            <c:idx val="10"/>
            <c:bubble3D val="0"/>
            <c:explosion val="9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0A-4528-41BE-8B8A-3EB7C9A01B1A}"/>
              </c:ext>
            </c:extLst>
          </c:dPt>
          <c:dPt>
            <c:idx val="11"/>
            <c:bubble3D val="0"/>
            <c:spPr>
              <a:solidFill>
                <a:srgbClr val="C4BDF9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h="279400"/>
                <a:bevelB w="177800" h="247650"/>
              </a:sp3d>
            </c:spPr>
            <c:extLst>
              <c:ext xmlns:c16="http://schemas.microsoft.com/office/drawing/2014/chart" uri="{C3380CC4-5D6E-409C-BE32-E72D297353CC}">
                <c16:uniqueId val="{00000013-0DD4-43AA-80AC-EC1FC5E8D7B0}"/>
              </c:ext>
            </c:extLst>
          </c:dPt>
          <c:dLbls>
            <c:dLbl>
              <c:idx val="0"/>
              <c:layout>
                <c:manualLayout>
                  <c:x val="-0.10137623501421113"/>
                  <c:y val="-0.22093155289996425"/>
                </c:manualLayout>
              </c:layout>
              <c:tx>
                <c:rich>
                  <a:bodyPr/>
                  <a:lstStyle/>
                  <a:p>
                    <a:fld id="{FAAF40A8-5701-4219-AA11-EECAF81CC753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r>
                      <a:rPr lang="ru-RU" baseline="0" dirty="0"/>
                      <a:t> </a:t>
                    </a:r>
                    <a:fld id="{CED923A1-7661-45FF-8A34-3DB0DDD4345A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528-41BE-8B8A-3EB7C9A01B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CE45BB7-C47C-44AB-B906-98F048D36D71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  <a:p>
                    <a:r>
                      <a:rPr lang="ru-RU" baseline="0"/>
                      <a:t> </a:t>
                    </a:r>
                    <a:fld id="{B3CDB386-8EC2-49EB-8F82-44E1A2A39434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528-41BE-8B8A-3EB7C9A01B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897EEF6-DE50-45AB-896A-D7073D85C0A2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</a:p>
                  <a:p>
                    <a:r>
                      <a:rPr lang="ru-RU" baseline="0"/>
                      <a:t> </a:t>
                    </a:r>
                    <a:fld id="{7DC2BE38-928A-4025-8468-5997240FA70A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528-41BE-8B8A-3EB7C9A01B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44D235B-8E59-4AA8-8662-88EF7567106B}" type="CATEGORYNAME">
                      <a:rPr lang="ru-RU" smtClean="0"/>
                      <a:pPr/>
                      <a:t>[ИМЯ КАТЕГОРИИ]</a:t>
                    </a:fld>
                    <a:endParaRPr lang="ru-RU"/>
                  </a:p>
                  <a:p>
                    <a:r>
                      <a:rPr lang="ru-RU" baseline="0"/>
                      <a:t> </a:t>
                    </a:r>
                    <a:fld id="{6B00361D-C7CF-4E1B-A4B2-A8F1E9135281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528-41BE-8B8A-3EB7C9A01B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78CBAA-1EC9-4C33-AD4A-29049162FB0A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</a:p>
                  <a:p>
                    <a:r>
                      <a:rPr lang="ru-RU" baseline="0"/>
                      <a:t> </a:t>
                    </a:r>
                    <a:fld id="{33016129-0D73-49AC-A9D1-06359629B862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528-41BE-8B8A-3EB7C9A01B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C2E570-8038-4634-8D15-EC439D98889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</a:t>
                    </a:r>
                  </a:p>
                  <a:p>
                    <a:r>
                      <a:rPr lang="ru-RU" baseline="0"/>
                      <a:t> </a:t>
                    </a:r>
                    <a:fld id="{00382FF9-CA0C-4A80-AEC8-0F66CD697178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528-41BE-8B8A-3EB7C9A01B1A}"/>
                </c:ext>
              </c:extLst>
            </c:dLbl>
            <c:dLbl>
              <c:idx val="6"/>
              <c:layout>
                <c:manualLayout>
                  <c:x val="-3.8949674056141179E-2"/>
                  <c:y val="-0.13224756817688424"/>
                </c:manualLayout>
              </c:layout>
              <c:tx>
                <c:rich>
                  <a:bodyPr/>
                  <a:lstStyle/>
                  <a:p>
                    <a:fld id="{97D6E295-41D2-4B22-B580-85A8F2AD955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   </a:t>
                    </a:r>
                  </a:p>
                  <a:p>
                    <a:fld id="{E55CD54F-2441-4A22-9BC3-AD8292344267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528-41BE-8B8A-3EB7C9A01B1A}"/>
                </c:ext>
              </c:extLst>
            </c:dLbl>
            <c:dLbl>
              <c:idx val="7"/>
              <c:layout>
                <c:manualLayout>
                  <c:x val="1.1332701286132672E-2"/>
                  <c:y val="-0.13802191233383079"/>
                </c:manualLayout>
              </c:layout>
              <c:tx>
                <c:rich>
                  <a:bodyPr/>
                  <a:lstStyle/>
                  <a:p>
                    <a:fld id="{B3D1C7CB-50C3-4E95-B077-C53E513D500B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r>
                      <a:rPr lang="ru-RU" baseline="0" dirty="0"/>
                      <a:t> </a:t>
                    </a:r>
                    <a:fld id="{E004520D-807A-4A94-BE78-5271F04D3295}" type="VALUE">
                      <a:rPr lang="ru-RU" baseline="0"/>
                      <a:pPr/>
                      <a:t>[ЗНАЧЕНИЕ]</a:t>
                    </a:fld>
                    <a:endParaRPr lang="ru-RU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528-41BE-8B8A-3EB7C9A01B1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C3341CA-6B34-442E-89EE-A1E33539449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  <a:r>
                      <a:rPr lang="ru-RU" baseline="0"/>
                      <a:t> </a:t>
                    </a:r>
                    <a:fld id="{4F924590-5EF7-4CAF-957E-1978033B45CD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528-41BE-8B8A-3EB7C9A01B1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791B589-894E-41F5-8FB4-324676CBD41C}" type="CATEGORYNAME">
                      <a:rPr lang="ru-RU" smtClean="0"/>
                      <a:pPr/>
                      <a:t>[ИМЯ КАТЕГОРИИ]</a:t>
                    </a:fld>
                    <a:r>
                      <a:rPr lang="ru-RU"/>
                      <a:t> 200,0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528-41BE-8B8A-3EB7C9A01B1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4390343-93BD-48DD-87BB-A794FCCC7C6A}" type="CATEGORYNAME">
                      <a:rPr lang="ru-RU" smtClean="0"/>
                      <a:pPr/>
                      <a:t>[ИМЯ КАТЕГОРИИ]</a:t>
                    </a:fld>
                    <a:r>
                      <a:rPr lang="ru-RU"/>
                      <a:t> 14,7</a:t>
                    </a:r>
                  </a:p>
                  <a:p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528-41BE-8B8A-3EB7C9A01B1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84AF3D7-9944-490C-AD7B-F9F1AC348B19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/>
                      <a:t>  </a:t>
                    </a:r>
                    <a:fld id="{3D1BCBA1-F446-496F-B4FB-920B9B3AAE56}" type="VALUE">
                      <a:rPr lang="ru-RU" baseline="0"/>
                      <a:pPr/>
                      <a:t>[ЗНАЧЕНИЕ]</a:t>
                    </a:fld>
                    <a:endParaRPr lang="ru-RU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DD4-43AA-80AC-EC1FC5E8D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Bodoni MT" panose="020706030806060202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Здравоохранение </c:v>
                </c:pt>
                <c:pt idx="9">
                  <c:v>Физическая культура и спорт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 общего характера бюджетам субъектов РФ и муниципальных образований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105016.6</c:v>
                </c:pt>
                <c:pt idx="1">
                  <c:v>7931.2</c:v>
                </c:pt>
                <c:pt idx="2">
                  <c:v>141637.29999999999</c:v>
                </c:pt>
                <c:pt idx="3">
                  <c:v>30033.4</c:v>
                </c:pt>
                <c:pt idx="4">
                  <c:v>98067.3</c:v>
                </c:pt>
                <c:pt idx="5">
                  <c:v>431960.5</c:v>
                </c:pt>
                <c:pt idx="6">
                  <c:v>55925.599999999999</c:v>
                </c:pt>
                <c:pt idx="7">
                  <c:v>6840.9</c:v>
                </c:pt>
                <c:pt idx="8">
                  <c:v>1180</c:v>
                </c:pt>
                <c:pt idx="9">
                  <c:v>900</c:v>
                </c:pt>
                <c:pt idx="10">
                  <c:v>1014.7</c:v>
                </c:pt>
                <c:pt idx="11">
                  <c:v>33472.699999999997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528-41BE-8B8A-3EB7C9A01B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gradFill>
          <a:gsLst>
            <a:gs pos="8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clear"/>
      </c:spPr>
    </c:sideWall>
    <c:backWall>
      <c:thickness val="0"/>
      <c:spPr>
        <a:gradFill>
          <a:gsLst>
            <a:gs pos="8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clear"/>
      </c:spPr>
    </c:backWall>
    <c:plotArea>
      <c:layout>
        <c:manualLayout>
          <c:layoutTarget val="inner"/>
          <c:xMode val="edge"/>
          <c:yMode val="edge"/>
          <c:x val="6.6218396237047145E-2"/>
          <c:y val="1.9713605479891927E-2"/>
          <c:w val="0.70513828250697042"/>
          <c:h val="0.874765291607396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254000" h="279400" prst="artDeco"/>
              <a:bevelB w="203200" h="139700" prst="artDeco"/>
            </a:sp3d>
          </c:spPr>
          <c:invertIfNegative val="0"/>
          <c:dLbls>
            <c:dLbl>
              <c:idx val="1"/>
              <c:spPr>
                <a:noFill/>
                <a:ln w="563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DFB-4661-A3F7-8C01607ACF3D}"/>
                </c:ext>
              </c:extLst>
            </c:dLbl>
            <c:spPr>
              <a:noFill/>
              <a:ln w="563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_-* #,##0.0\ _₽_-;\-* #,##0.0\ _₽_-;_-* "-"?\ _₽_-;_-@_-</c:formatCode>
                <c:ptCount val="3"/>
                <c:pt idx="0">
                  <c:v>84627.7</c:v>
                </c:pt>
                <c:pt idx="1">
                  <c:v>77566.2</c:v>
                </c:pt>
                <c:pt idx="2">
                  <c:v>80960.399999999994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FB-4661-A3F7-8C01607ACF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254000" h="279400" prst="artDeco"/>
              <a:bevelB w="203200" h="146050" prst="artDeco"/>
            </a:sp3d>
          </c:spPr>
          <c:invertIfNegative val="0"/>
          <c:dLbls>
            <c:dLbl>
              <c:idx val="1"/>
              <c:spPr>
                <a:noFill/>
                <a:ln w="563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DFB-4661-A3F7-8C01607ACF3D}"/>
                </c:ext>
              </c:extLst>
            </c:dLbl>
            <c:spPr>
              <a:noFill/>
              <a:ln w="563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_-* #,##0.0\ _₽_-;\-* #,##0.0\ _₽_-;_-* "-"?\ _₽_-;_-@_-</c:formatCode>
                <c:ptCount val="3"/>
                <c:pt idx="0">
                  <c:v>251407</c:v>
                </c:pt>
                <c:pt idx="1">
                  <c:v>249258.1</c:v>
                </c:pt>
                <c:pt idx="2">
                  <c:v>250825.5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FB-4661-A3F7-8C01607ACF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-1.3487908640299735E-3"/>
                  <c:y val="-4.2406146621388092E-2"/>
                </c:manualLayout>
              </c:layout>
              <c:spPr>
                <a:noFill/>
                <a:ln w="5635">
                  <a:noFill/>
                </a:ln>
              </c:spPr>
              <c:txPr>
                <a:bodyPr rot="-5400000" spcFirstLastPara="1" vertOverflow="ellipsis" vert="horz" wrap="square" lIns="0" tIns="36000" rIns="3600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DFB-4661-A3F7-8C01607ACF3D}"/>
                </c:ext>
              </c:extLst>
            </c:dLbl>
            <c:dLbl>
              <c:idx val="1"/>
              <c:layout>
                <c:manualLayout>
                  <c:x val="7.987948688551811E-3"/>
                  <c:y val="-4.0809692833513461E-2"/>
                </c:manualLayout>
              </c:layout>
              <c:spPr>
                <a:noFill/>
                <a:ln w="5635">
                  <a:noFill/>
                </a:ln>
              </c:spPr>
              <c:txPr>
                <a:bodyPr rot="-5400000" spcFirstLastPara="1" vertOverflow="ellipsis" vert="horz" wrap="square" lIns="0" tIns="36000" rIns="3600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DFB-4661-A3F7-8C01607ACF3D}"/>
                </c:ext>
              </c:extLst>
            </c:dLbl>
            <c:dLbl>
              <c:idx val="2"/>
              <c:layout>
                <c:manualLayout>
                  <c:x val="6.0203730669579651E-3"/>
                  <c:y val="-3.8011784133114623E-2"/>
                </c:manualLayout>
              </c:layout>
              <c:spPr>
                <a:noFill/>
                <a:ln w="5635">
                  <a:noFill/>
                </a:ln>
              </c:spPr>
              <c:txPr>
                <a:bodyPr rot="-5400000" spcFirstLastPara="1" vertOverflow="ellipsis" vert="horz" wrap="square" lIns="0" tIns="36000" rIns="3600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DFB-4661-A3F7-8C01607ACF3D}"/>
                </c:ext>
              </c:extLst>
            </c:dLbl>
            <c:spPr>
              <a:noFill/>
              <a:ln w="5635">
                <a:noFill/>
              </a:ln>
            </c:spPr>
            <c:txPr>
              <a:bodyPr rot="0" spcFirstLastPara="1" vertOverflow="ellipsis" vert="horz" wrap="square" lIns="0" tIns="36000" rIns="3600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_-* #,##0.0\ _₽_-;\-* #,##0.0\ _₽_-;_-* "-"?\ _₽_-;_-@_-</c:formatCode>
                <c:ptCount val="3"/>
                <c:pt idx="0">
                  <c:v>23893.1</c:v>
                </c:pt>
                <c:pt idx="1">
                  <c:v>31399.7</c:v>
                </c:pt>
                <c:pt idx="2">
                  <c:v>32069.1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DFB-4661-A3F7-8C01607ACF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Организация отдыха и оздоровления детей в летнее время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3.5684120791029852E-2"/>
                  <c:y val="-0.13106286840165055"/>
                </c:manualLayout>
              </c:layout>
              <c:spPr>
                <a:noFill/>
                <a:ln w="5635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83855717218974E-2"/>
                      <c:h val="5.18526693153650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DFB-4661-A3F7-8C01607ACF3D}"/>
                </c:ext>
              </c:extLst>
            </c:dLbl>
            <c:dLbl>
              <c:idx val="1"/>
              <c:layout>
                <c:manualLayout>
                  <c:x val="3.0116216625242061E-2"/>
                  <c:y val="-0.12482062521850715"/>
                </c:manualLayout>
              </c:layout>
              <c:spPr>
                <a:noFill/>
                <a:ln w="5635">
                  <a:noFill/>
                </a:ln>
              </c:spPr>
              <c:txPr>
                <a:bodyPr rot="0" spcFirstLastPara="1" vertOverflow="ellipsis" vert="horz" wrap="square" lIns="0" tIns="19050" rIns="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9893625813448"/>
                      <c:h val="5.66653788701448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DFB-4661-A3F7-8C01607ACF3D}"/>
                </c:ext>
              </c:extLst>
            </c:dLbl>
            <c:dLbl>
              <c:idx val="2"/>
              <c:layout>
                <c:manualLayout>
                  <c:x val="5.460961367623135E-2"/>
                  <c:y val="-0.120099822011246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FB-4661-A3F7-8C01607ACF3D}"/>
                </c:ext>
              </c:extLst>
            </c:dLbl>
            <c:spPr>
              <a:noFill/>
              <a:ln w="563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_-* #,##0.0\ _₽_-;\-* #,##0.0\ _₽_-;_-* "-"?\ _₽_-;_-@_-</c:formatCode>
                <c:ptCount val="3"/>
                <c:pt idx="0">
                  <c:v>3848.1</c:v>
                </c:pt>
                <c:pt idx="1">
                  <c:v>3848.1</c:v>
                </c:pt>
                <c:pt idx="2">
                  <c:v>3848.1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DFB-4661-A3F7-8C01607ACF3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реализации муниципальной программы  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2.9421414155580573E-2"/>
                  <c:y val="-2.2668075372649196E-2"/>
                </c:manualLayout>
              </c:layout>
              <c:spPr>
                <a:noFill/>
                <a:ln w="5635">
                  <a:noFill/>
                </a:ln>
              </c:spPr>
              <c:txPr>
                <a:bodyPr rot="-5400000" spcFirstLastPara="1" vertOverflow="ellipsis" vert="horz" wrap="square" lIns="0" tIns="108000" rIns="180000" bIns="108000" anchor="t" anchorCtr="0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EDFB-4661-A3F7-8C01607ACF3D}"/>
                </c:ext>
              </c:extLst>
            </c:dLbl>
            <c:dLbl>
              <c:idx val="1"/>
              <c:layout>
                <c:manualLayout>
                  <c:x val="1.1336724989581029E-2"/>
                  <c:y val="-1.492991904874239E-2"/>
                </c:manualLayout>
              </c:layout>
              <c:spPr>
                <a:noFill/>
                <a:ln w="5635">
                  <a:noFill/>
                </a:ln>
              </c:spPr>
              <c:txPr>
                <a:bodyPr rot="-5400000" spcFirstLastPara="1" vertOverflow="ellipsis" vert="horz" wrap="square" lIns="38100" tIns="252000" rIns="36000" bIns="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EDFB-4661-A3F7-8C01607ACF3D}"/>
                </c:ext>
              </c:extLst>
            </c:dLbl>
            <c:dLbl>
              <c:idx val="2"/>
              <c:layout>
                <c:manualLayout>
                  <c:x val="2.5407153660074587E-2"/>
                  <c:y val="-1.9526483342254791E-2"/>
                </c:manualLayout>
              </c:layout>
              <c:spPr>
                <a:noFill/>
                <a:ln w="5635">
                  <a:noFill/>
                </a:ln>
              </c:spPr>
              <c:txPr>
                <a:bodyPr rot="-5400000" spcFirstLastPara="1" vertOverflow="ellipsis" vert="horz" wrap="square" lIns="38100" tIns="252000" rIns="36000" bIns="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EDFB-4661-A3F7-8C01607ACF3D}"/>
                </c:ext>
              </c:extLst>
            </c:dLbl>
            <c:spPr>
              <a:noFill/>
              <a:ln w="5635">
                <a:noFill/>
              </a:ln>
            </c:spPr>
            <c:txPr>
              <a:bodyPr rot="-5400000" spcFirstLastPara="1" vertOverflow="ellipsis" vert="horz" wrap="square" lIns="38100" tIns="252000" rIns="36000" bIns="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_-* #,##0.0\ _₽_-;\-* #,##0.0\ _₽_-;_-* "-"?\ _₽_-;_-@_-</c:formatCode>
                <c:ptCount val="3"/>
                <c:pt idx="0">
                  <c:v>29944.2</c:v>
                </c:pt>
                <c:pt idx="1">
                  <c:v>42174.400000000001</c:v>
                </c:pt>
                <c:pt idx="2">
                  <c:v>42140.3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FB-4661-A3F7-8C01607AC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8"/>
        <c:gapDepth val="244"/>
        <c:shape val="cylinder"/>
        <c:axId val="1307005583"/>
        <c:axId val="1"/>
        <c:axId val="0"/>
      </c:bar3DChart>
      <c:catAx>
        <c:axId val="1307005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140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210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140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07005583"/>
        <c:crosses val="autoZero"/>
        <c:crossBetween val="between"/>
      </c:valAx>
      <c:spPr>
        <a:noFill/>
        <a:ln w="15824">
          <a:noFill/>
        </a:ln>
        <a:scene3d>
          <a:camera prst="orthographicFront"/>
          <a:lightRig rig="threePt" dir="t"/>
        </a:scene3d>
        <a:sp3d prstMaterial="clear"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105563163300239"/>
          <c:y val="1.0655776236925608E-2"/>
          <c:w val="0.18944368933671407"/>
          <c:h val="0.91965820503780316"/>
        </c:manualLayout>
      </c:layout>
      <c:overlay val="0"/>
      <c:spPr>
        <a:noFill/>
        <a:ln w="563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sng">
      <a:noFill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 sz="354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42-4F28-B357-7D9276AA7CC3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42-4F28-B357-7D9276AA7CC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392720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42-4F28-B357-7D9276AA7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Pt>
            <c:idx val="0"/>
            <c:bubble3D val="0"/>
            <c:explosion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A6-4E04-9BB1-B6B9193CD7AA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A6-4E04-9BB1-B6B9193CD7A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404247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A6-4E04-9BB1-B6B9193CD7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9344512858856613"/>
          <c:w val="0.78908607235842387"/>
          <c:h val="0.7847220658249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D6-42B3-B081-29F1FEF3D77E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D6-42B3-B081-29F1FEF3D77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906024</c:v>
                </c:pt>
                <c:pt idx="1">
                  <c:v>409843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D6-42B3-B081-29F1FEF3D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5914201739114E-2"/>
          <c:y val="0"/>
          <c:w val="0.94326817159652177"/>
          <c:h val="0.81693782471888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92</c:v>
                </c:pt>
                <c:pt idx="1">
                  <c:v>93</c:v>
                </c:pt>
                <c:pt idx="2">
                  <c:v>95</c:v>
                </c:pt>
                <c:pt idx="3">
                  <c:v>97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8-4322-AA15-931F86CA5D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71296"/>
        <c:axId val="144093568"/>
      </c:barChart>
      <c:catAx>
        <c:axId val="1440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093568"/>
        <c:crosses val="autoZero"/>
        <c:auto val="1"/>
        <c:lblAlgn val="ctr"/>
        <c:lblOffset val="100"/>
        <c:noMultiLvlLbl val="0"/>
      </c:catAx>
      <c:valAx>
        <c:axId val="14409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sz="1414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Выручка от реализации продукции, работ, услуг (в действующих ценах) предприятий малого бизнеса (с учетом микропредприятий), млн.</a:t>
            </a:r>
            <a:r>
              <a:rPr lang="ru-RU" baseline="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руб.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c:rich>
      </c:tx>
      <c:layout>
        <c:manualLayout>
          <c:xMode val="edge"/>
          <c:yMode val="edge"/>
          <c:x val="9.351287314766589E-2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от реализации продукции, работ, услуг (в действующих ценах) предприятий малого бизнеса (с учетом микропредприятий)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342">
                <a:noFill/>
              </a:ln>
            </c:spPr>
            <c:txPr>
              <a:bodyPr/>
              <a:lstStyle/>
              <a:p>
                <a:pPr>
                  <a:defRPr sz="109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69.099999999999994</c:v>
                </c:pt>
                <c:pt idx="1">
                  <c:v>71.3</c:v>
                </c:pt>
                <c:pt idx="2">
                  <c:v>71.3</c:v>
                </c:pt>
                <c:pt idx="3">
                  <c:v>71.3</c:v>
                </c:pt>
                <c:pt idx="4" formatCode="0.0">
                  <c:v>72</c:v>
                </c:pt>
                <c:pt idx="5" formatCode="0.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F4-4859-B0F9-4E8912B87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25218944"/>
        <c:axId val="1"/>
        <c:axId val="0"/>
      </c:bar3DChart>
      <c:catAx>
        <c:axId val="20252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7">
                <a:latin typeface="Berlin Sans FB" panose="020E0602020502020306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7">
                <a:latin typeface="Berlin Sans FB" panose="020E0602020502020306" pitchFamily="34" charset="0"/>
              </a:defRPr>
            </a:pPr>
            <a:endParaRPr lang="ru-RU"/>
          </a:p>
        </c:txPr>
        <c:crossAx val="2025218944"/>
        <c:crosses val="autoZero"/>
        <c:crossBetween val="between"/>
      </c:valAx>
      <c:spPr>
        <a:noFill/>
        <a:ln w="25342">
          <a:noFill/>
        </a:ln>
      </c:spPr>
    </c:plotArea>
    <c:plotVisOnly val="1"/>
    <c:dispBlanksAs val="gap"/>
    <c:showDLblsOverMax val="0"/>
  </c:chart>
  <c:txPr>
    <a:bodyPr/>
    <a:lstStyle/>
    <a:p>
      <a:pPr>
        <a:defRPr sz="1414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backWall>
    <c:plotArea>
      <c:layout>
        <c:manualLayout>
          <c:layoutTarget val="inner"/>
          <c:xMode val="edge"/>
          <c:yMode val="edge"/>
          <c:x val="7.587528990358676E-2"/>
          <c:y val="3.2972313641521797E-2"/>
          <c:w val="0.52649840016151572"/>
          <c:h val="0.8680507957727464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библиотечного, справочного и информационного обслуживания населения 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bevelT w="158750" h="114300" prst="artDeco"/>
              <a:bevelB w="114300" prst="artDeco"/>
            </a:sp3d>
          </c:spPr>
          <c:invertIfNegative val="0"/>
          <c:dLbls>
            <c:spPr>
              <a:noFill/>
              <a:ln w="198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21617.3</c:v>
                </c:pt>
                <c:pt idx="1">
                  <c:v>17841.400000000001</c:v>
                </c:pt>
                <c:pt idx="2">
                  <c:v>19048.900000000001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1-40B8-BCE3-63795361B8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 музейного обслуживания населения Катангского района 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5.7231863414823215E-3"/>
                  <c:y val="-3.0332527729343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B1-40B8-BCE3-63795361B843}"/>
                </c:ext>
              </c:extLst>
            </c:dLbl>
            <c:dLbl>
              <c:idx val="1"/>
              <c:layout>
                <c:manualLayout>
                  <c:x val="7.9173832487288067E-3"/>
                  <c:y val="-3.297115413436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B1-40B8-BCE3-63795361B843}"/>
                </c:ext>
              </c:extLst>
            </c:dLbl>
            <c:dLbl>
              <c:idx val="2"/>
              <c:layout>
                <c:manualLayout>
                  <c:x val="7.9174352000624601E-3"/>
                  <c:y val="-5.9946372901629134E-3"/>
                </c:manualLayout>
              </c:layout>
              <c:spPr>
                <a:noFill/>
                <a:ln w="19895">
                  <a:noFill/>
                </a:ln>
              </c:spPr>
              <c:txPr>
                <a:bodyPr rot="-540000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396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F7B1-40B8-BCE3-63795361B843}"/>
                </c:ext>
              </c:extLst>
            </c:dLbl>
            <c:spPr>
              <a:noFill/>
              <a:ln w="19895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3628.1</c:v>
                </c:pt>
                <c:pt idx="1">
                  <c:v>4930.3</c:v>
                </c:pt>
                <c:pt idx="2">
                  <c:v>4986.7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1-40B8-BCE3-63795361B8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Организация досуга населения, развитие и поддержка народного творчества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14300" prst="artDeco"/>
              <a:bevelB w="114300" prst="artDeco"/>
            </a:sp3d>
          </c:spPr>
          <c:invertIfNegative val="0"/>
          <c:dLbls>
            <c:spPr>
              <a:noFill/>
              <a:ln w="198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27470.9</c:v>
                </c:pt>
                <c:pt idx="1">
                  <c:v>24636.5</c:v>
                </c:pt>
                <c:pt idx="2">
                  <c:v>25826.400000000001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B1-40B8-BCE3-63795361B8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Обеспечение реализации муниципальной программы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1.538230477796188E-2"/>
                  <c:y val="-1.3193566027668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B1-40B8-BCE3-63795361B843}"/>
                </c:ext>
              </c:extLst>
            </c:dLbl>
            <c:dLbl>
              <c:idx val="1"/>
              <c:layout>
                <c:manualLayout>
                  <c:x val="9.2369471235169975E-3"/>
                  <c:y val="-2.99737764857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B1-40B8-BCE3-63795361B843}"/>
                </c:ext>
              </c:extLst>
            </c:dLbl>
            <c:dLbl>
              <c:idx val="2"/>
              <c:layout>
                <c:manualLayout>
                  <c:x val="1.3844074300165692E-2"/>
                  <c:y val="-2.110970564426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B1-40B8-BCE3-63795361B843}"/>
                </c:ext>
              </c:extLst>
            </c:dLbl>
            <c:spPr>
              <a:noFill/>
              <a:ln w="19895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2963.3</c:v>
                </c:pt>
                <c:pt idx="1">
                  <c:v>3549</c:v>
                </c:pt>
                <c:pt idx="2">
                  <c:v>4155.3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B1-40B8-BCE3-63795361B8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gapDepth val="280"/>
        <c:shape val="cylinder"/>
        <c:axId val="572715151"/>
        <c:axId val="1"/>
        <c:axId val="0"/>
      </c:bar3DChart>
      <c:catAx>
        <c:axId val="57271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97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9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744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497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51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2715151"/>
        <c:crosses val="autoZero"/>
        <c:crossBetween val="between"/>
      </c:valAx>
      <c:spPr>
        <a:ln>
          <a:noFill/>
        </a:ln>
        <a:scene3d>
          <a:camera prst="orthographicFront"/>
          <a:lightRig rig="threePt" dir="t"/>
        </a:scene3d>
        <a:sp3d prstMaterial="clear"/>
      </c:spPr>
    </c:plotArea>
    <c:legend>
      <c:legendPos val="r"/>
      <c:layout>
        <c:manualLayout>
          <c:xMode val="edge"/>
          <c:yMode val="edge"/>
          <c:x val="0.64464723594788464"/>
          <c:y val="2.5618101925580575E-2"/>
          <c:w val="0.32973772100685489"/>
          <c:h val="0.95827709004070494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0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sng">
      <a:noFill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 sz="1251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5914201739114E-2"/>
          <c:y val="6.8791298748250088E-2"/>
          <c:w val="0.94326817159652177"/>
          <c:h val="0.76109462154725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92-4BFE-9F2E-B12E14C50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71296"/>
        <c:axId val="144093568"/>
      </c:barChart>
      <c:catAx>
        <c:axId val="1440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093568"/>
        <c:crosses val="autoZero"/>
        <c:auto val="1"/>
        <c:lblAlgn val="ctr"/>
        <c:lblOffset val="100"/>
        <c:noMultiLvlLbl val="0"/>
      </c:catAx>
      <c:valAx>
        <c:axId val="144093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44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04-4F59-8ED9-39B011DBBC68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04-4F59-8ED9-39B011DBBC6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55679.6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04-4F59-8ED9-39B011DBB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explosion val="13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7-408B-809C-42E4291A7024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7-408B-809C-42E4291A702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50957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7-408B-809C-42E4291A7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</c:spPr>
          <c:explosion val="13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7-44D0-9052-1760164CC2F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7-44D0-9052-1760164CC2F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54017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7-44D0-9052-1760164CC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  <a:scene3d>
          <a:camera prst="orthographicFront"/>
          <a:lightRig rig="threePt" dir="t"/>
        </a:scene3d>
        <a:sp3d prstMaterial="legacyWireframe"/>
      </c:spPr>
    </c:floor>
    <c:side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sideWall>
    <c:backWall>
      <c:thickness val="0"/>
      <c:spPr>
        <a:noFill/>
        <a:ln w="25400"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backWall>
    <c:plotArea>
      <c:layout>
        <c:manualLayout>
          <c:layoutTarget val="inner"/>
          <c:xMode val="edge"/>
          <c:yMode val="edge"/>
          <c:x val="0.10012585610491921"/>
          <c:y val="0"/>
          <c:w val="0.53742535863431617"/>
          <c:h val="0.8497582888787913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Выравнивание уровня бюджетной обеспеченности поселений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58750" h="114300" prst="artDeco"/>
              <a:bevelB w="114300" prst="artDeco"/>
            </a:sp3d>
          </c:spPr>
          <c:invertIfNegative val="0"/>
          <c:dLbls>
            <c:spPr>
              <a:noFill/>
              <a:ln w="1491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33495</c:v>
                </c:pt>
                <c:pt idx="1">
                  <c:v>34767.1</c:v>
                </c:pt>
                <c:pt idx="2">
                  <c:v>36325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B-4A10-9E64-A98EC9DDD3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деятельности финансового управления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>
              <a:bevelT w="114300" prst="artDeco"/>
              <a:bevelB w="114300" prst="artDeco"/>
            </a:sp3d>
          </c:spPr>
          <c:invertIfNegative val="0"/>
          <c:dLbls>
            <c:spPr>
              <a:noFill/>
              <a:ln w="1491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28228</c:v>
                </c:pt>
                <c:pt idx="1">
                  <c:v>27649.9</c:v>
                </c:pt>
                <c:pt idx="2">
                  <c:v>27241.4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B-4A10-9E64-A98EC9DDD3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Реализация переданных полномочий по формированию, исполнению и контролю за исполнением бюджетов и смет поселений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/>
              <a:bevelB w="114300"/>
            </a:sp3d>
          </c:spPr>
          <c:invertIfNegative val="0"/>
          <c:dLbls>
            <c:dLbl>
              <c:idx val="0"/>
              <c:layout>
                <c:manualLayout>
                  <c:x val="4.919730910088147E-3"/>
                  <c:y val="-1.409929120531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9E-49CD-926E-659AB8749845}"/>
                </c:ext>
              </c:extLst>
            </c:dLbl>
            <c:dLbl>
              <c:idx val="1"/>
              <c:layout>
                <c:manualLayout>
                  <c:x val="2.4598654550441186E-3"/>
                  <c:y val="-1.6449173072870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9E-49CD-926E-659AB8749845}"/>
                </c:ext>
              </c:extLst>
            </c:dLbl>
            <c:dLbl>
              <c:idx val="2"/>
              <c:layout>
                <c:manualLayout>
                  <c:x val="-9.019402475588048E-17"/>
                  <c:y val="-2.5848700543081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9E-49CD-926E-659AB8749845}"/>
                </c:ext>
              </c:extLst>
            </c:dLbl>
            <c:spPr>
              <a:noFill/>
              <a:ln w="17500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5840.3</c:v>
                </c:pt>
                <c:pt idx="1">
                  <c:v>5840.3</c:v>
                </c:pt>
                <c:pt idx="2">
                  <c:v>5840.3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B-4A10-9E64-A98EC9DDD31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Управление муниципальным долгом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/>
              <a:bevelB w="114300"/>
            </a:sp3d>
          </c:spPr>
          <c:invertIfNegative val="0"/>
          <c:dLbls>
            <c:dLbl>
              <c:idx val="0"/>
              <c:layout>
                <c:manualLayout>
                  <c:x val="5.7202608799292641E-2"/>
                  <c:y val="-5.950312125177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6B-4A10-9E64-A98EC9DDD316}"/>
                </c:ext>
              </c:extLst>
            </c:dLbl>
            <c:dLbl>
              <c:idx val="1"/>
              <c:layout>
                <c:manualLayout>
                  <c:x val="5.7202608799292641E-2"/>
                  <c:y val="-3.7865622614763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6B-4A10-9E64-A98EC9DDD316}"/>
                </c:ext>
              </c:extLst>
            </c:dLbl>
            <c:dLbl>
              <c:idx val="2"/>
              <c:layout>
                <c:manualLayout>
                  <c:x val="8.5803970944354671E-2"/>
                  <c:y val="-5.5446090257332929E-2"/>
                </c:manualLayout>
              </c:layout>
              <c:spPr>
                <a:noFill/>
                <a:ln w="1750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DA6B-4A10-9E64-A98EC9DDD316}"/>
                </c:ext>
              </c:extLst>
            </c:dLbl>
            <c:spPr>
              <a:noFill/>
              <a:ln w="175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14.7</c:v>
                </c:pt>
                <c:pt idx="1">
                  <c:v>8.9</c:v>
                </c:pt>
                <c:pt idx="2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6B-4A10-9E64-A98EC9DDD3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1"/>
        <c:gapDepth val="386"/>
        <c:shape val="cylinder"/>
        <c:axId val="402990959"/>
        <c:axId val="1"/>
        <c:axId val="0"/>
      </c:bar3DChart>
      <c:catAx>
        <c:axId val="402990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7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558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37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2990959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 prstMaterial="powder"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534735892388452"/>
          <c:y val="7.8406946119686849E-2"/>
          <c:w val="0.3346527002181825"/>
          <c:h val="0.92159315744154091"/>
        </c:manualLayout>
      </c:layout>
      <c:overlay val="0"/>
      <c:spPr>
        <a:noFill/>
        <a:ln w="1491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sng">
      <a:noFill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 sz="938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accent1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BE-4683-B738-9D7D23B2ACC7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BE-4683-B738-9D7D23B2ACC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67578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BE-4683-B738-9D7D23B2A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50-4186-BC01-AFEC4CA3DEEE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50-4186-BC01-AFEC4CA3DEE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68266.3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50-4186-BC01-AFEC4CA3D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3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26-4558-9CD1-388D22BB6A63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6-4558-9CD1-388D22BB6A6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906024</c:v>
                </c:pt>
                <c:pt idx="1">
                  <c:v>69408.3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26-4558-9CD1-388D22BB6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flat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flat"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Построение и развитие аппаратно-программного комплекса «Безопасный город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58750" h="114300" prst="artDeco"/>
              <a:bevelB w="114300" prst="artDeco"/>
            </a:sp3d>
          </c:spPr>
          <c:invertIfNegative val="0"/>
          <c:dLbls>
            <c:spPr>
              <a:noFill/>
              <a:ln w="1693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6077.2</c:v>
                </c:pt>
                <c:pt idx="1">
                  <c:v>6268.1</c:v>
                </c:pt>
                <c:pt idx="2">
                  <c:v>8940.1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FD-45C0-B147-C8E8CC567E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Защита населения и территории Катангского района от чрезвычайных ситуаций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14300" prst="artDeco"/>
              <a:bevelB w="114300" prst="artDeco"/>
            </a:sp3d>
          </c:spPr>
          <c:invertIfNegative val="0"/>
          <c:dLbls>
            <c:dLbl>
              <c:idx val="2"/>
              <c:layout>
                <c:manualLayout>
                  <c:x val="1.6250725478816019E-2"/>
                  <c:y val="0"/>
                </c:manualLayout>
              </c:layout>
              <c:spPr>
                <a:noFill/>
                <a:ln w="16932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7030A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399792524483483E-2"/>
                      <c:h val="6.6685556166715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2A4-424C-92E9-432A7A943B9D}"/>
                </c:ext>
              </c:extLst>
            </c:dLbl>
            <c:spPr>
              <a:noFill/>
              <a:ln w="1693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2054</c:v>
                </c:pt>
                <c:pt idx="1">
                  <c:v>1409</c:v>
                </c:pt>
                <c:pt idx="2">
                  <c:v>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FD-45C0-B147-C8E8CC567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99"/>
        <c:shape val="cylinder"/>
        <c:axId val="295910479"/>
        <c:axId val="1"/>
        <c:axId val="0"/>
      </c:bar3DChart>
      <c:catAx>
        <c:axId val="29591047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42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4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ln w="42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8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95910479"/>
        <c:crosses val="autoZero"/>
        <c:crossBetween val="between"/>
      </c:valAx>
      <c:spPr>
        <a:noFill/>
        <a:ln w="25364">
          <a:noFill/>
        </a:ln>
        <a:scene3d>
          <a:camera prst="orthographicFront"/>
          <a:lightRig rig="threePt" dir="t"/>
        </a:scene3d>
        <a:sp3d prstMaterial="clear"/>
      </c:spPr>
    </c:plotArea>
    <c:legend>
      <c:legendPos val="r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sng">
      <a:noFill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 sz="106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5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>
                <a:latin typeface="Constantia" panose="02030602050306030303" pitchFamily="18" charset="0"/>
              </a:rPr>
              <a:t>Прибыль прибыльных предприятий (с учетом предприятий малого бизнеса), </a:t>
            </a:r>
            <a:r>
              <a:rPr lang="ru-RU" dirty="0" err="1">
                <a:latin typeface="Constantia" panose="02030602050306030303" pitchFamily="18" charset="0"/>
              </a:rPr>
              <a:t>млн.руб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19662724402440349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прибыльных предприятий (с учетом предприятий малого бизнеса),млн.руб.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 w="25330">
                <a:noFill/>
              </a:ln>
            </c:spPr>
            <c:txPr>
              <a:bodyPr/>
              <a:lstStyle/>
              <a:p>
                <a:pPr>
                  <a:defRPr sz="1595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25720.3</c:v>
                </c:pt>
                <c:pt idx="1">
                  <c:v>25610.2</c:v>
                </c:pt>
                <c:pt idx="2" formatCode="0.0">
                  <c:v>26200</c:v>
                </c:pt>
                <c:pt idx="3" formatCode="0.0">
                  <c:v>26200</c:v>
                </c:pt>
                <c:pt idx="4" formatCode="0.0">
                  <c:v>27100</c:v>
                </c:pt>
                <c:pt idx="5" formatCode="0.0">
                  <c:v>27230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F-4A45-BF6E-421F80406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8859456"/>
        <c:axId val="1"/>
        <c:axId val="0"/>
      </c:bar3DChart>
      <c:catAx>
        <c:axId val="142885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6">
                <a:latin typeface="Berlin Sans FB" panose="020E0602020502020306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6">
                <a:latin typeface="Berlin Sans FB" panose="020E0602020502020306" pitchFamily="34" charset="0"/>
              </a:defRPr>
            </a:pPr>
            <a:endParaRPr lang="ru-RU"/>
          </a:p>
        </c:txPr>
        <c:crossAx val="1428859456"/>
        <c:crosses val="autoZero"/>
        <c:crossBetween val="between"/>
        <c:minorUnit val="3000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62-4DDC-B95E-F2F7240307A7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62-4DDC-B95E-F2F7240307A7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906024</c:v>
                </c:pt>
                <c:pt idx="1">
                  <c:v>9599.1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2-4DDC-B95E-F2F724030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1E-44FE-9BA2-94B5B209A695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E-44FE-9BA2-94B5B209A69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7677.1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E-44FE-9BA2-94B5B209A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5-43E4-917C-8D4C851B72CF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5-43E4-917C-8D4C851B72CF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8131.2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5-43E4-917C-8D4C851B7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sideWall>
    <c:backWall>
      <c:thickness val="0"/>
      <c:spPr>
        <a:gradFill>
          <a:gsLst>
            <a:gs pos="0">
              <a:srgbClr val="FFFFFF"/>
            </a:gs>
            <a:gs pos="100000">
              <a:srgbClr val="B8B8B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/>
        </a:scene3d>
        <a:sp3d prstMaterial="clear">
          <a:bevelT prst="slope"/>
        </a:sp3d>
      </c:spPr>
    </c:backWall>
    <c:plotArea>
      <c:layout>
        <c:manualLayout>
          <c:layoutTarget val="inner"/>
          <c:xMode val="edge"/>
          <c:yMode val="edge"/>
          <c:x val="8.618611341313237E-2"/>
          <c:y val="3.0107886810454294E-2"/>
          <c:w val="0.55589003198834919"/>
          <c:h val="0.8502333214478119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Выполнение полномочий органов местного самоуправления в соответствии с действующим законодательством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58750" h="114300" prst="artDeco"/>
              <a:bevelB w="114300" prst="artDeco"/>
            </a:sp3d>
          </c:spPr>
          <c:invertIfNegative val="0"/>
          <c:dLbls>
            <c:spPr>
              <a:noFill/>
              <a:ln w="14088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150856.79999999999</c:v>
                </c:pt>
                <c:pt idx="1">
                  <c:v>159796.5</c:v>
                </c:pt>
                <c:pt idx="2">
                  <c:v>170950.9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E-43C3-952F-AD47DF7604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Создание условий для устойчивого экономического развития 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7.23733513640478E-3"/>
                  <c:y val="-8.074383448837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BE-43C3-952F-AD47DF7604CC}"/>
                </c:ext>
              </c:extLst>
            </c:dLbl>
            <c:dLbl>
              <c:idx val="1"/>
              <c:layout>
                <c:manualLayout>
                  <c:x val="3.9814199257058409E-3"/>
                  <c:y val="-1.9990225366480017E-2"/>
                </c:manualLayout>
              </c:layout>
              <c:spPr>
                <a:noFill/>
                <a:ln w="14088">
                  <a:noFill/>
                </a:ln>
              </c:spPr>
              <c:txPr>
                <a:bodyPr rot="-540000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>
                    <a:defRPr sz="1198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BE-43C3-952F-AD47DF7604CC}"/>
                </c:ext>
              </c:extLst>
            </c:dLbl>
            <c:dLbl>
              <c:idx val="2"/>
              <c:layout>
                <c:manualLayout>
                  <c:x val="2.233605295857693E-3"/>
                  <c:y val="-2.0287348104807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BE-43C3-952F-AD47DF7604CC}"/>
                </c:ext>
              </c:extLst>
            </c:dLbl>
            <c:spPr>
              <a:noFill/>
              <a:ln w="14088">
                <a:noFill/>
              </a:ln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8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22351.1</c:v>
                </c:pt>
                <c:pt idx="1">
                  <c:v>22342.799999999999</c:v>
                </c:pt>
                <c:pt idx="2">
                  <c:v>22316.3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BE-43C3-952F-AD47DF7604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дорожного хозяйства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38100" prst="artDeco"/>
              <a:bevelB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38100" prst="artDeco"/>
                <a:bevelB prst="artDeco"/>
              </a:sp3d>
            </c:spPr>
            <c:extLst>
              <c:ext xmlns:c16="http://schemas.microsoft.com/office/drawing/2014/chart" uri="{C3380CC4-5D6E-409C-BE32-E72D297353CC}">
                <c16:uniqueId val="{00000005-6CBE-43C3-952F-AD47DF7604C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38100" prst="artDeco"/>
                <a:bevelB prst="artDeco"/>
              </a:sp3d>
            </c:spPr>
            <c:extLst>
              <c:ext xmlns:c16="http://schemas.microsoft.com/office/drawing/2014/chart" uri="{C3380CC4-5D6E-409C-BE32-E72D297353CC}">
                <c16:uniqueId val="{00000006-6CBE-43C3-952F-AD47DF7604C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38100" prst="artDeco"/>
                <a:bevelB prst="artDeco"/>
              </a:sp3d>
            </c:spPr>
            <c:extLst>
              <c:ext xmlns:c16="http://schemas.microsoft.com/office/drawing/2014/chart" uri="{C3380CC4-5D6E-409C-BE32-E72D297353CC}">
                <c16:uniqueId val="{00000007-6CBE-43C3-952F-AD47DF7604CC}"/>
              </c:ext>
            </c:extLst>
          </c:dPt>
          <c:dLbls>
            <c:dLbl>
              <c:idx val="0"/>
              <c:spPr>
                <a:noFill/>
                <a:ln w="140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BE-43C3-952F-AD47DF7604CC}"/>
                </c:ext>
              </c:extLst>
            </c:dLbl>
            <c:dLbl>
              <c:idx val="1"/>
              <c:spPr>
                <a:noFill/>
                <a:ln w="140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BE-43C3-952F-AD47DF7604CC}"/>
                </c:ext>
              </c:extLst>
            </c:dLbl>
            <c:dLbl>
              <c:idx val="2"/>
              <c:spPr>
                <a:noFill/>
                <a:ln w="14088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BE-43C3-952F-AD47DF760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40377.800000000003</c:v>
                </c:pt>
                <c:pt idx="1">
                  <c:v>41544.1</c:v>
                </c:pt>
                <c:pt idx="2">
                  <c:v>42916.5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BE-43C3-952F-AD47DF7604C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Управление муниципальным имуществом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softEdge">
              <a:bevelT w="38100" prst="artDeco"/>
              <a:bevelB prst="artDeco"/>
            </a:sp3d>
          </c:spPr>
          <c:invertIfNegative val="0"/>
          <c:dLbls>
            <c:dLbl>
              <c:idx val="0"/>
              <c:layout>
                <c:manualLayout>
                  <c:x val="2.9040178928225829E-2"/>
                  <c:y val="-4.0618817508224679E-2"/>
                </c:manualLayout>
              </c:layout>
              <c:spPr>
                <a:noFill/>
                <a:ln w="14088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98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6CBE-43C3-952F-AD47DF7604CC}"/>
                </c:ext>
              </c:extLst>
            </c:dLbl>
            <c:dLbl>
              <c:idx val="1"/>
              <c:layout>
                <c:manualLayout>
                  <c:x val="2.9750002720146138E-2"/>
                  <c:y val="-7.4849316859339807E-2"/>
                </c:manualLayout>
              </c:layout>
              <c:spPr>
                <a:noFill/>
                <a:ln w="14088">
                  <a:noFill/>
                </a:ln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r">
                    <a:defRPr sz="1198" b="1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BE-43C3-952F-AD47DF7604CC}"/>
                </c:ext>
              </c:extLst>
            </c:dLbl>
            <c:dLbl>
              <c:idx val="2"/>
              <c:layout>
                <c:manualLayout>
                  <c:x val="2.9836019309867654E-2"/>
                  <c:y val="-7.7768011587981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BE-43C3-952F-AD47DF7604CC}"/>
                </c:ext>
              </c:extLst>
            </c:dLbl>
            <c:spPr>
              <a:noFill/>
              <a:ln w="1408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1058.5</c:v>
                </c:pt>
                <c:pt idx="1">
                  <c:v>550</c:v>
                </c:pt>
                <c:pt idx="2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BE-43C3-952F-AD47DF760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3"/>
        <c:gapDepth val="242"/>
        <c:shape val="box"/>
        <c:axId val="767386272"/>
        <c:axId val="1"/>
        <c:axId val="0"/>
      </c:bar3DChart>
      <c:catAx>
        <c:axId val="76738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98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52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3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398" b="1" i="0" u="none" strike="noStrike" kern="1200" baseline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67386272"/>
        <c:crosses val="autoZero"/>
        <c:crossBetween val="between"/>
      </c:valAx>
      <c:spPr>
        <a:noFill/>
        <a:ln w="25363">
          <a:noFill/>
        </a:ln>
      </c:spPr>
    </c:plotArea>
    <c:legend>
      <c:legendPos val="r"/>
      <c:layout>
        <c:manualLayout>
          <c:xMode val="edge"/>
          <c:yMode val="edge"/>
          <c:x val="0.65689305597476266"/>
          <c:y val="1.1798975081648032E-2"/>
          <c:w val="0.33137854962857777"/>
          <c:h val="0.9696412393300457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sng">
      <a:noFill/>
    </a:ln>
    <a:effectLst/>
  </c:spPr>
  <c:txPr>
    <a:bodyPr/>
    <a:lstStyle/>
    <a:p>
      <a:pPr>
        <a:defRPr sz="886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8-42C2-877A-1A60AC15E1C3}"/>
              </c:ext>
            </c:extLst>
          </c:dPt>
          <c:dPt>
            <c:idx val="1"/>
            <c:bubble3D val="0"/>
            <c:explosion val="13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8-42C2-877A-1A60AC15E1C3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214644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8-42C2-877A-1A60AC15E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07-49FD-8DE8-F21C96915AF6}"/>
              </c:ext>
            </c:extLst>
          </c:dPt>
          <c:dPt>
            <c:idx val="1"/>
            <c:bubble3D val="0"/>
            <c:explosion val="14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07-49FD-8DE8-F21C96915AF6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224233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7-49FD-8DE8-F21C96915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2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A-4CBF-8537-FAB9933E9185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A-4CBF-8537-FAB9933E918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906024</c:v>
                </c:pt>
                <c:pt idx="1">
                  <c:v>236734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1A-4CBF-8537-FAB9933E9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backWall>
    <c:plotArea>
      <c:layout>
        <c:manualLayout>
          <c:layoutTarget val="inner"/>
          <c:xMode val="edge"/>
          <c:yMode val="edge"/>
          <c:x val="0.11314261074019843"/>
          <c:y val="2.0711535142923686E-2"/>
          <c:w val="0.51133284748146557"/>
          <c:h val="0.86805079577274646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поддержка отдельных категорий граждан и общественных организаци организаций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58750" h="114300" prst="artDeco"/>
              <a:bevelB w="114300" prst="artDeco"/>
            </a:sp3d>
          </c:spPr>
          <c:invertIfNegative val="0"/>
          <c:dLbls>
            <c:spPr>
              <a:noFill/>
              <a:ln w="11890">
                <a:noFill/>
              </a:ln>
            </c:spPr>
            <c:txPr>
              <a:bodyPr rot="0" vert="horz"/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150</c:v>
                </c:pt>
                <c:pt idx="1">
                  <c:v>150</c:v>
                </c:pt>
                <c:pt idx="2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B-41E5-91E8-380717EE4C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Доступная среда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1.9367989707514761E-2"/>
                  <c:y val="-7.175017882874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3B-435D-9AE9-AF807AAB2BF0}"/>
                </c:ext>
              </c:extLst>
            </c:dLbl>
            <c:dLbl>
              <c:idx val="1"/>
              <c:layout>
                <c:manualLayout>
                  <c:x val="1.6946990994075414E-2"/>
                  <c:y val="-7.732697014563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3B-435D-9AE9-AF807AAB2BF0}"/>
                </c:ext>
              </c:extLst>
            </c:dLbl>
            <c:dLbl>
              <c:idx val="2"/>
              <c:layout>
                <c:manualLayout>
                  <c:x val="2.7216791284557135E-2"/>
                  <c:y val="-8.4912921492646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B-41E5-91E8-380717EE4C3F}"/>
                </c:ext>
              </c:extLst>
            </c:dLbl>
            <c:spPr>
              <a:noFill/>
              <a:ln w="11890">
                <a:noFill/>
              </a:ln>
            </c:spPr>
            <c:txPr>
              <a:bodyPr rot="0" vert="horz"/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FB-41E5-91E8-380717EE4C3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Профилактика социально-негативных явлений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14300" prst="artDeco"/>
              <a:bevelB w="114300" prst="artDeco"/>
            </a:sp3d>
          </c:spPr>
          <c:invertIfNegative val="0"/>
          <c:dLbls>
            <c:spPr>
              <a:noFill/>
              <a:ln w="11890">
                <a:noFill/>
              </a:ln>
            </c:spPr>
            <c:txPr>
              <a:bodyPr rot="0" vert="horz"/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650.79999999999995</c:v>
                </c:pt>
                <c:pt idx="1">
                  <c:v>650.79999999999995</c:v>
                </c:pt>
                <c:pt idx="2">
                  <c:v>650.79999999999995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FB-41E5-91E8-380717EE4C3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Устойчивое развитие коренных малочисленных народов севера проживающих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softEdge">
              <a:bevelT w="114300" prst="artDeco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-4.2967961418049483E-3"/>
                  <c:y val="-9.06009179977579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666914040629703E-2"/>
                      <c:h val="5.66177134772877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4FB-41E5-91E8-380717EE4C3F}"/>
                </c:ext>
              </c:extLst>
            </c:dLbl>
            <c:dLbl>
              <c:idx val="1"/>
              <c:layout>
                <c:manualLayout>
                  <c:x val="-4.8419974268786902E-3"/>
                  <c:y val="-9.3647323605782457E-2"/>
                </c:manualLayout>
              </c:layout>
              <c:tx>
                <c:rich>
                  <a:bodyPr rot="0" vert="horz"/>
                  <a:lstStyle/>
                  <a:p>
                    <a:pPr algn="ctr" rtl="0">
                      <a:defRPr sz="1197"/>
                    </a:pPr>
                    <a:r>
                      <a:rPr lang="en-US" dirty="0"/>
                      <a:t>10</a:t>
                    </a:r>
                  </a:p>
                </c:rich>
              </c:tx>
              <c:spPr>
                <a:noFill/>
                <a:ln w="1189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B-41E5-91E8-380717EE4C3F}"/>
                </c:ext>
              </c:extLst>
            </c:dLbl>
            <c:dLbl>
              <c:idx val="2"/>
              <c:layout>
                <c:manualLayout>
                  <c:x val="-4.8419974268786902E-3"/>
                  <c:y val="-0.10665389632880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3B-435D-9AE9-AF807AAB2BF0}"/>
                </c:ext>
              </c:extLst>
            </c:dLbl>
            <c:spPr>
              <a:noFill/>
              <a:ln w="11890">
                <a:noFill/>
              </a:ln>
            </c:spPr>
            <c:txPr>
              <a:bodyPr rot="0" vert="horz"/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15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4FB-41E5-91E8-380717EE4C3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Комплексные меры профилактики распространения наркомании, алкоголизма и ВИЧ-инфекции среди населения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77879639763016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3B-435D-9AE9-AF807AAB2BF0}"/>
                </c:ext>
              </c:extLst>
            </c:dLbl>
            <c:dLbl>
              <c:idx val="1"/>
              <c:layout>
                <c:manualLayout>
                  <c:x val="8.9576952397255674E-2"/>
                  <c:y val="1.4429055361591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3B-435D-9AE9-AF807AAB2BF0}"/>
                </c:ext>
              </c:extLst>
            </c:dLbl>
            <c:dLbl>
              <c:idx val="2"/>
              <c:layout>
                <c:manualLayout>
                  <c:x val="8.9576952397255674E-2"/>
                  <c:y val="-1.94252122314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3B-435D-9AE9-AF807AAB2B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Лист1!$F$2:$F$4</c:f>
              <c:numCache>
                <c:formatCode>#,##0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3B-435D-9AE9-AF807AAB2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2"/>
        <c:gapDepth val="195"/>
        <c:shape val="cylinder"/>
        <c:axId val="1998799839"/>
        <c:axId val="1"/>
        <c:axId val="0"/>
      </c:bar3DChart>
      <c:catAx>
        <c:axId val="199879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972">
            <a:noFill/>
          </a:ln>
        </c:spPr>
        <c:txPr>
          <a:bodyPr rot="-60000000" vert="horz"/>
          <a:lstStyle/>
          <a:p>
            <a:pPr>
              <a:defRPr sz="1197"/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445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2972">
            <a:noFill/>
          </a:ln>
        </c:spPr>
        <c:txPr>
          <a:bodyPr rot="-60000000" vert="horz"/>
          <a:lstStyle/>
          <a:p>
            <a:pPr>
              <a:defRPr sz="1197"/>
            </a:pPr>
            <a:endParaRPr lang="ru-RU"/>
          </a:p>
        </c:txPr>
        <c:crossAx val="1998799839"/>
        <c:crosses val="autoZero"/>
        <c:crossBetween val="between"/>
      </c:valAx>
      <c:spPr>
        <a:noFill/>
        <a:ln w="25327">
          <a:noFill/>
        </a:ln>
      </c:spPr>
    </c:plotArea>
    <c:legend>
      <c:legendPos val="r"/>
      <c:layout>
        <c:manualLayout>
          <c:xMode val="edge"/>
          <c:yMode val="edge"/>
          <c:x val="0.68845578217416736"/>
          <c:y val="3.248427382461036E-2"/>
          <c:w val="0.29701822554519652"/>
          <c:h val="0.93503124752286237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82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AE-4E0B-9BCC-64328DC57255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AE-4E0B-9BCC-64328DC5725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AE-4E0B-9BCC-64328DC57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13-4722-B5A4-498CF0A2616B}"/>
              </c:ext>
            </c:extLst>
          </c:dPt>
          <c:dPt>
            <c:idx val="1"/>
            <c:bubble3D val="0"/>
            <c:explosion val="23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13-4722-B5A4-498CF0A2616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13-4722-B5A4-498CF0A26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2">
                    <a:lumMod val="50000"/>
                  </a:schemeClr>
                </a:solidFill>
              </a:defRPr>
            </a:pPr>
            <a:r>
              <a:rPr lang="ru-RU" sz="1105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Объем отгруженных товаров собственного производства, выполненных работ  и услуг собственными силами, </a:t>
            </a:r>
            <a:r>
              <a:rPr lang="ru-RU" sz="1105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млн.руб</a:t>
            </a:r>
            <a:r>
              <a:rPr lang="ru-RU" sz="858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услуг, млн.руб.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1556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rgbClr val="002060"/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236116.8</c:v>
                </c:pt>
                <c:pt idx="1">
                  <c:v>282563.20000000001</c:v>
                </c:pt>
                <c:pt idx="2" formatCode="0.0">
                  <c:v>301542.40000000002</c:v>
                </c:pt>
                <c:pt idx="3">
                  <c:v>304451.40000000002</c:v>
                </c:pt>
                <c:pt idx="4">
                  <c:v>309586.5</c:v>
                </c:pt>
                <c:pt idx="5">
                  <c:v>310082.59999999998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DB-4511-8CA6-C108C7419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axId val="245579136"/>
        <c:axId val="1"/>
      </c:barChart>
      <c:catAx>
        <c:axId val="245579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4000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245579136"/>
        <c:crosses val="autoZero"/>
        <c:crossBetween val="between"/>
        <c:minorUnit val="100000"/>
      </c:valAx>
    </c:plotArea>
    <c:plotVisOnly val="1"/>
    <c:dispBlanksAs val="gap"/>
    <c:showDLblsOverMax val="0"/>
  </c:chart>
  <c:txPr>
    <a:bodyPr/>
    <a:lstStyle/>
    <a:p>
      <a:pPr>
        <a:defRPr sz="1104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82963667251289"/>
          <c:y val="0.13700981233480608"/>
          <c:w val="0.41876813500783766"/>
          <c:h val="0.775802125270317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2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69-484B-A6DD-5D241A5BF5A5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69-484B-A6DD-5D241A5BF5A5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906024</c:v>
                </c:pt>
                <c:pt idx="1">
                  <c:v>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69-484B-A6DD-5D241A5BF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32030069542857"/>
          <c:y val="3.1788901828837736E-2"/>
          <c:w val="0.40464686496725122"/>
          <c:h val="0.799101321090929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Устойчивое развитие сельских территорий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9740168961167329E-2"/>
                  <c:y val="-2.784526420235486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6B-495C-874F-F352541A50EA}"/>
                </c:ext>
              </c:extLst>
            </c:dLbl>
            <c:spPr>
              <a:noFill/>
              <a:ln w="16607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6B-495C-874F-F352541A50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Реконструкция, капитальный и текущий ремонт объектов муниципальной собственности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991766524790398E-2"/>
                  <c:y val="-5.7823118927434289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6B-495C-874F-F352541A50EA}"/>
                </c:ext>
              </c:extLst>
            </c:dLbl>
            <c:spPr>
              <a:noFill/>
              <a:ln w="16607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32121.8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6B-495C-874F-F352541A50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Территориальное планирование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97656715032251E-2"/>
                  <c:y val="-6.2642135506831689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6B-495C-874F-F352541A50EA}"/>
                </c:ext>
              </c:extLst>
            </c:dLbl>
            <c:spPr>
              <a:noFill/>
              <a:ln w="16607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6B-495C-874F-F352541A50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 w="1660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Лист1!$E$2</c:f>
              <c:numCache>
                <c:formatCode>#,##0.0</c:formatCode>
                <c:ptCount val="1"/>
                <c:pt idx="0">
                  <c:v>124600.7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06B-495C-874F-F352541A50E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Организация подвоза воды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3.0515675598927372E-2"/>
                  <c:y val="8.14609268718046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B6-4ACF-A01E-C7C33400E1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Лист1!$F$2</c:f>
              <c:numCache>
                <c:formatCode>#,##0</c:formatCode>
                <c:ptCount val="1"/>
                <c:pt idx="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B6-4ACF-A01E-C7C33400E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box"/>
        <c:axId val="1859763055"/>
        <c:axId val="1"/>
        <c:axId val="0"/>
      </c:bar3DChart>
      <c:catAx>
        <c:axId val="18597630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83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859763055"/>
        <c:crosses val="autoZero"/>
        <c:crossBetween val="between"/>
      </c:valAx>
      <c:spPr>
        <a:noFill/>
        <a:ln w="16690">
          <a:noFill/>
        </a:ln>
      </c:spPr>
    </c:plotArea>
    <c:legend>
      <c:legendPos val="r"/>
      <c:layout>
        <c:manualLayout>
          <c:xMode val="edge"/>
          <c:yMode val="edge"/>
          <c:x val="0.56278415659231473"/>
          <c:y val="8.8797517867963472E-4"/>
          <c:w val="0.43721584340768521"/>
          <c:h val="0.99911202482132033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7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T w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T w="6350"/>
        </a:sp3d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Устойчивое развитие сельских территорий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244155058743408E-3"/>
                  <c:y val="3.2852352474183125E-3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47-42E5-A2B3-AC8335DEC8AF}"/>
                </c:ext>
              </c:extLst>
            </c:dLbl>
            <c:spPr>
              <a:noFill/>
              <a:ln w="22702">
                <a:noFill/>
              </a:ln>
            </c:spPr>
            <c:txPr>
              <a:bodyPr/>
              <a:lstStyle/>
              <a:p>
                <a:pPr>
                  <a:defRPr sz="105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7-42E5-A2B3-AC8335DEC8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Реконструкция, капитальный и текущий ремонт объектов муниципальной собственности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747-42E5-A2B3-AC8335DEC8AF}"/>
              </c:ext>
            </c:extLst>
          </c:dPt>
          <c:dLbls>
            <c:dLbl>
              <c:idx val="0"/>
              <c:layout>
                <c:manualLayout>
                  <c:x val="4.8488310117486805E-2"/>
                  <c:y val="-1.0919211306227136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47-42E5-A2B3-AC8335DEC8AF}"/>
                </c:ext>
              </c:extLst>
            </c:dLbl>
            <c:spPr>
              <a:noFill/>
              <a:ln w="22702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12397.7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47-42E5-A2B3-AC8335DEC8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Территориальное планирование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639479105738226E-2"/>
                  <c:y val="-7.2794742041514243E-3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47-42E5-A2B3-AC8335DEC8AF}"/>
                </c:ext>
              </c:extLst>
            </c:dLbl>
            <c:spPr>
              <a:noFill/>
              <a:ln w="22702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747-42E5-A2B3-AC8335DEC8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Лист1!$E$2</c:f>
              <c:numCache>
                <c:formatCode>#,##0.0</c:formatCode>
                <c:ptCount val="1"/>
                <c:pt idx="0">
                  <c:v>125056.7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78-41AE-B92A-4CE7788EBBA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Организация подвоза воды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325008436326159E-2"/>
                  <c:y val="1.1863570804032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78-41AE-B92A-4CE7788EBB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Лист1!$F$2</c:f>
              <c:numCache>
                <c:formatCode>#,##0</c:formatCode>
                <c:ptCount val="1"/>
                <c:pt idx="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78-41AE-B92A-4CE7788EB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103"/>
        <c:shape val="pyramid"/>
        <c:axId val="2143154255"/>
        <c:axId val="1"/>
        <c:axId val="0"/>
      </c:bar3DChart>
      <c:catAx>
        <c:axId val="2143154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13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54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43154255"/>
        <c:crosses val="autoZero"/>
        <c:crossBetween val="between"/>
      </c:valAx>
      <c:spPr>
        <a:noFill/>
        <a:ln w="22756">
          <a:noFill/>
        </a:ln>
      </c:spPr>
    </c:plotArea>
    <c:plotVisOnly val="1"/>
    <c:dispBlanksAs val="gap"/>
    <c:showDLblsOverMax val="0"/>
  </c:chart>
  <c:txPr>
    <a:bodyPr/>
    <a:lstStyle/>
    <a:p>
      <a:pPr>
        <a:defRPr sz="1107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145639237843366"/>
          <c:y val="7.7851446360608867E-2"/>
          <c:w val="0.72655887479713888"/>
          <c:h val="0.795897813449364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Устойчивое развитие сельских территорий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Лист1!$B$2</c:f>
              <c:numCache>
                <c:formatCode>#,##0</c:formatCode>
                <c:ptCount val="1"/>
                <c:pt idx="0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7-4C50-B230-9DA4F0139B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Реконструкция, капитальный и текущий ремонт объектов муниципальной собственности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9264475022131649E-2"/>
                  <c:y val="-2.1303250087575391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solidFill>
                        <a:schemeClr val="accent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7-4C50-B230-9DA4F0139B42}"/>
                </c:ext>
              </c:extLst>
            </c:dLbl>
            <c:spPr>
              <a:noFill/>
              <a:ln w="25403">
                <a:noFill/>
              </a:ln>
            </c:spPr>
            <c:txPr>
              <a:bodyPr/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Лист1!$C$2</c:f>
              <c:numCache>
                <c:formatCode>#,##0</c:formatCode>
                <c:ptCount val="1"/>
                <c:pt idx="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87-4C50-B230-9DA4F0139B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Территориальное планирование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Лист1!$D$2</c:f>
              <c:numCache>
                <c:formatCode>#,##0</c:formatCode>
                <c:ptCount val="1"/>
                <c:pt idx="0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7D-4706-AFFC-41BBE1E04E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1068702290076271E-2"/>
                  <c:y val="1.723376079898475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11847087816313"/>
                      <c:h val="0.154214929813785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27D-4706-AFFC-41BBE1E04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Лист1!$E$2</c:f>
              <c:numCache>
                <c:formatCode>#,##0.0</c:formatCode>
                <c:ptCount val="1"/>
                <c:pt idx="0">
                  <c:v>106069.6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7D-4706-AFFC-41BBE1E04E8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Организация подвоза воды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01526717557252E-2"/>
                  <c:y val="-1.6050190478131365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7D-4706-AFFC-41BBE1E04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Лист1!$F$2</c:f>
              <c:numCache>
                <c:formatCode>#,##0</c:formatCode>
                <c:ptCount val="1"/>
                <c:pt idx="0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7D-4706-AFFC-41BBE1E04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shape val="cylinder"/>
        <c:axId val="2096695007"/>
        <c:axId val="1"/>
        <c:axId val="0"/>
      </c:bar3DChart>
      <c:catAx>
        <c:axId val="2096695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7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96695007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txPr>
    <a:bodyPr/>
    <a:lstStyle/>
    <a:p>
      <a:pPr>
        <a:defRPr sz="132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B9-4B53-860B-8935F19AE3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B9-4B53-860B-8935F19AE340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161934.5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B9-4B53-860B-8935F19AE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4868072358566"/>
          <c:y val="0.16330898722173318"/>
          <c:w val="0.74849493029150826"/>
          <c:h val="0.673381215729116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AE-445C-B101-BC7E3FFBB4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AE-445C-B101-BC7E3FFBB42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142966.39999999999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AE-445C-B101-BC7E3FFBB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explosion val="17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D4-46E7-B2E9-5DF82C39F6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5D4-46E7-B2E9-5DF82C39F63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906024</c:v>
                </c:pt>
                <c:pt idx="1">
                  <c:v>112581.6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D4-46E7-B2E9-5DF82C39F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 prst="slope"/>
        </a:sp3d>
      </c:spPr>
    </c:backWall>
    <c:plotArea>
      <c:layout>
        <c:manualLayout>
          <c:layoutTarget val="inner"/>
          <c:xMode val="edge"/>
          <c:yMode val="edge"/>
          <c:x val="0.1349249665767033"/>
          <c:y val="3.2972313641521797E-2"/>
          <c:w val="0.61961516534249128"/>
          <c:h val="0.6016785720171329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Создание условий для развития физической культуры и спорта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bevelT w="158750" h="114300" prst="artDeco"/>
              <a:bevelB w="114300" prst="artDeco"/>
            </a:sp3d>
          </c:spPr>
          <c:invertIfNegative val="0"/>
          <c:dLbls>
            <c:spPr>
              <a:noFill/>
              <a:ln w="19895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96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8-44AE-867A-114CE43568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Организация и проведение физкультурных и спортивно-массовых мероприятий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130</c:v>
                </c:pt>
                <c:pt idx="1">
                  <c:v>130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BF8-44AE-867A-114CE4356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3"/>
        <c:gapDepth val="280"/>
        <c:shape val="cylinder"/>
        <c:axId val="572715151"/>
        <c:axId val="1"/>
        <c:axId val="0"/>
      </c:bar3DChart>
      <c:catAx>
        <c:axId val="572715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97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744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497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2715151"/>
        <c:crosses val="autoZero"/>
        <c:crossBetween val="between"/>
      </c:valAx>
      <c:spPr>
        <a:ln>
          <a:noFill/>
        </a:ln>
        <a:scene3d>
          <a:camera prst="orthographicFront"/>
          <a:lightRig rig="threePt" dir="t"/>
        </a:scene3d>
        <a:sp3d prstMaterial="clear"/>
      </c:spPr>
    </c:plotArea>
    <c:legend>
      <c:legendPos val="b"/>
      <c:layout>
        <c:manualLayout>
          <c:xMode val="edge"/>
          <c:yMode val="edge"/>
          <c:x val="5.464556999149485E-2"/>
          <c:y val="0.7650167718622235"/>
          <c:w val="0.89070886001701033"/>
          <c:h val="0.22071328729997738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30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sng">
      <a:noFill/>
    </a:ln>
    <a:effectLst/>
    <a:scene3d>
      <a:camera prst="orthographicFront"/>
      <a:lightRig rig="threePt" dir="t"/>
    </a:scene3d>
    <a:sp3d prstMaterial="clear"/>
  </c:spPr>
  <c:txPr>
    <a:bodyPr/>
    <a:lstStyle/>
    <a:p>
      <a:pPr>
        <a:defRPr sz="1251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92523129364821"/>
          <c:y val="0"/>
          <c:w val="0.54907208566667887"/>
          <c:h val="0.957777816564560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D7-4C37-B74D-636DE0D47B70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D7-4C37-B74D-636DE0D47B70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D7-4C37-B74D-636DE0D47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6946233638956"/>
          <c:y val="0"/>
          <c:w val="0.70652788683500511"/>
          <c:h val="0.994651579716396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47-4FF7-9E41-52904CC810C2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47-4FF7-9E41-52904CC810C2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47-4FF7-9E41-52904CC81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363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Индекс промышленного производства,%.</a:t>
            </a:r>
          </a:p>
        </c:rich>
      </c:tx>
      <c:layout>
        <c:manualLayout>
          <c:xMode val="edge"/>
          <c:yMode val="edge"/>
          <c:x val="0.19765512912482067"/>
          <c:y val="1.34604598990465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254193308781167"/>
          <c:y val="8.4441951766685355E-2"/>
          <c:w val="0.79738301240411658"/>
          <c:h val="0.854477236896145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индекс промышленного производства,% организаций по всем видам деятельности, тыс.руб.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8633" cap="rnd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 w="172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100.8</c:v>
                </c:pt>
                <c:pt idx="1">
                  <c:v>119.7</c:v>
                </c:pt>
                <c:pt idx="2">
                  <c:v>106.8</c:v>
                </c:pt>
                <c:pt idx="3">
                  <c:v>101</c:v>
                </c:pt>
                <c:pt idx="4">
                  <c:v>101.7</c:v>
                </c:pt>
                <c:pt idx="5" formatCode="0.0">
                  <c:v>100.2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B-476B-8A2E-7A909998C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axId val="78660495"/>
        <c:axId val="1"/>
      </c:barChart>
      <c:catAx>
        <c:axId val="786604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78660495"/>
        <c:crosses val="autoZero"/>
        <c:crossBetween val="between"/>
        <c:majorUnit val="5"/>
        <c:minorUnit val="0.23"/>
      </c:valAx>
      <c:spPr>
        <a:noFill/>
        <a:ln w="17312">
          <a:solidFill>
            <a:schemeClr val="accent1">
              <a:lumMod val="60000"/>
              <a:lumOff val="4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23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25240933799002E-2"/>
          <c:y val="0"/>
          <c:w val="0.74917215934455483"/>
          <c:h val="0.948477300173958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0-4C36-B6BB-2D5B459AA02E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0-4C36-B6BB-2D5B459AA02E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8462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D0-4C36-B6BB-2D5B459AA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 w="6350"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B w="6350"/>
        </a:sp3d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FB-45A2-BCB3-F226BF43D296}"/>
                </c:ext>
              </c:extLst>
            </c:dLbl>
            <c:dLbl>
              <c:idx val="1"/>
              <c:layout>
                <c:manualLayout>
                  <c:x val="3.1250000000000002E-3"/>
                  <c:y val="-2.3437498558224745E-3"/>
                </c:manualLayout>
              </c:layout>
              <c:tx>
                <c:rich>
                  <a:bodyPr/>
                  <a:lstStyle/>
                  <a:p>
                    <a:r>
                      <a:rPr lang="en-US" sz="1594" b="1" dirty="0">
                        <a:latin typeface="Constantia" panose="02030602050306030303" pitchFamily="18" charset="0"/>
                      </a:rPr>
                      <a:t>36%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FB-45A2-BCB3-F226BF43D296}"/>
                </c:ext>
              </c:extLst>
            </c:dLbl>
            <c:dLbl>
              <c:idx val="2"/>
              <c:layout>
                <c:manualLayout>
                  <c:x val="-3.5667551648927606E-17"/>
                  <c:y val="2.962962962962959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Constantia" panose="02030602050306030303" pitchFamily="18" charset="0"/>
                      </a:rPr>
                      <a:t>36%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FB-45A2-BCB3-F226BF43D296}"/>
                </c:ext>
              </c:extLst>
            </c:dLbl>
            <c:spPr>
              <a:noFill/>
              <a:ln w="253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2787</c:v>
                </c:pt>
                <c:pt idx="1">
                  <c:v>4170.5</c:v>
                </c:pt>
                <c:pt idx="2">
                  <c:v>4631.8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FB-45A2-BCB3-F226BF43D2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152400" h="50800" prst="softRound"/>
              <a:bevelB w="152400" h="50800" prst="softRound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FB-45A2-BCB3-F226BF43D2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94" b="1" dirty="0">
                        <a:latin typeface="Constantia" panose="02030602050306030303" pitchFamily="18" charset="0"/>
                      </a:rPr>
                      <a:t>24%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FB-45A2-BCB3-F226BF43D296}"/>
                </c:ext>
              </c:extLst>
            </c:dLbl>
            <c:dLbl>
              <c:idx val="2"/>
              <c:layout>
                <c:manualLayout>
                  <c:x val="-3.8910505836575876E-3"/>
                  <c:y val="2.962962962962959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Constantia" panose="02030602050306030303" pitchFamily="18" charset="0"/>
                      </a:rPr>
                      <a:t>27 </a:t>
                    </a:r>
                    <a:r>
                      <a:rPr lang="en-US" sz="1400" dirty="0"/>
                      <a:t>%</a:t>
                    </a:r>
                  </a:p>
                  <a:p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FB-45A2-BCB3-F226BF43D296}"/>
                </c:ext>
              </c:extLst>
            </c:dLbl>
            <c:spPr>
              <a:noFill/>
              <a:ln w="253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2141.9</c:v>
                </c:pt>
                <c:pt idx="1">
                  <c:v>2721.8</c:v>
                </c:pt>
                <c:pt idx="2">
                  <c:v>3445.1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6FB-45A2-BCB3-F226BF43D2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>
              <a:bevelT w="152400" h="50800" prst="softRound"/>
              <a:bevelB w="152400" h="50800" prst="softRound"/>
            </a:sp3d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6FB-45A2-BCB3-F226BF43D29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FB-45A2-BCB3-F226BF43D29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594" b="1" dirty="0">
                        <a:latin typeface="Constantia" panose="02030602050306030303" pitchFamily="18" charset="0"/>
                      </a:rPr>
                      <a:t>40%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FB-45A2-BCB3-F226BF43D29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594" b="1" dirty="0">
                        <a:latin typeface="Constantia" panose="02030602050306030303" pitchFamily="18" charset="0"/>
                      </a:rPr>
                      <a:t>37 %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FB-45A2-BCB3-F226BF43D296}"/>
                </c:ext>
              </c:extLst>
            </c:dLbl>
            <c:spPr>
              <a:noFill/>
              <a:ln w="2532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4617.8999999999996</c:v>
                </c:pt>
                <c:pt idx="1">
                  <c:v>4617.8999999999996</c:v>
                </c:pt>
                <c:pt idx="2">
                  <c:v>4717.8999999999996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FB-45A2-BCB3-F226BF43D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gapDepth val="197"/>
        <c:shape val="cylinder"/>
        <c:axId val="622079104"/>
        <c:axId val="1"/>
        <c:axId val="0"/>
      </c:bar3DChart>
      <c:catAx>
        <c:axId val="62207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3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791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"/>
        </c:scaling>
        <c:delete val="0"/>
        <c:axPos val="b"/>
        <c:majorGridlines>
          <c:spPr>
            <a:ln w="948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ln w="633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4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ru-RU"/>
          </a:p>
        </c:txPr>
        <c:crossAx val="622079104"/>
        <c:crosses val="autoZero"/>
        <c:crossBetween val="between"/>
      </c:valAx>
      <c:spPr>
        <a:noFill/>
        <a:ln w="2536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39610726735249E-2"/>
          <c:y val="0.11494368039643307"/>
          <c:w val="0.7200750150983779"/>
          <c:h val="0.88505631960356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2-44DE-81DA-DF17F18CD781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2-44DE-81DA-DF17F18CD781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9546.7999999999993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E2-44DE-81DA-DF17F18CD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24595099516926"/>
          <c:y val="0"/>
          <c:w val="0.78215860765776002"/>
          <c:h val="0.984234776065112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7E-4B4F-900B-DF01576F1D34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7E-4B4F-900B-DF01576F1D3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910903</c:v>
                </c:pt>
                <c:pt idx="1">
                  <c:v>11510.2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7E-4B4F-900B-DF01576F1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425611173227318E-2"/>
          <c:y val="0"/>
          <c:w val="0.75104185839516724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4BDF9"/>
            </a:solidFill>
          </c:spPr>
          <c:explosion val="13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1-4B19-87FB-48C8415E5718}"/>
              </c:ext>
            </c:extLst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1-4B19-87FB-48C8415E5718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 formatCode="#,##0.00">
                  <c:v>912280</c:v>
                </c:pt>
                <c:pt idx="1">
                  <c:v>12794.8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51-4B19-87FB-48C8415E57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9000" dist="25400" dir="5400000" rotWithShape="0">
                <a:schemeClr val="accent1">
                  <a:shade val="33000"/>
                  <a:alpha val="8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contrasting" dir="t">
                <a:rot lat="0" lon="0" rev="1500000"/>
              </a:lightRig>
            </a:scene3d>
            <a:sp3d extrusionH="127000" prstMaterial="powder">
              <a:bevelT w="50800" h="63500"/>
            </a:sp3d>
          </c:spPr>
          <c:invertIfNegative val="0"/>
          <c:dLbls>
            <c:dLbl>
              <c:idx val="0"/>
              <c:layout>
                <c:manualLayout>
                  <c:x val="1.2359531847993715E-2"/>
                  <c:y val="1.4629623813440051E-3"/>
                </c:manualLayout>
              </c:layout>
              <c:spPr/>
              <c:txPr>
                <a:bodyPr tIns="36000" bIns="252000"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090-4134-8A22-6C24DEBD7387}"/>
                </c:ext>
              </c:extLst>
            </c:dLbl>
            <c:dLbl>
              <c:idx val="1"/>
              <c:layout>
                <c:manualLayout>
                  <c:x val="1.8284509330609017E-2"/>
                  <c:y val="-2.9296409077079802E-3"/>
                </c:manualLayout>
              </c:layout>
              <c:spPr/>
              <c:txPr>
                <a:bodyPr tIns="1044000" rIns="72000" bIns="252000"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2601913037327114"/>
                      <c:h val="0.113934848545512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90-4134-8A22-6C24DEBD7387}"/>
                </c:ext>
              </c:extLst>
            </c:dLbl>
            <c:dLbl>
              <c:idx val="2"/>
              <c:layout>
                <c:manualLayout>
                  <c:x val="2.2496238057551972E-2"/>
                  <c:y val="7.9059187161606037E-2"/>
                </c:manualLayout>
              </c:layout>
              <c:spPr/>
              <c:txPr>
                <a:bodyPr lIns="90000" tIns="1008000"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683249472951734"/>
                      <c:h val="0.235728567616239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090-4134-8A22-6C24DEBD7387}"/>
                </c:ext>
              </c:extLst>
            </c:dLbl>
            <c:spPr>
              <a:noFill/>
              <a:ln w="2480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15266</c:v>
                </c:pt>
                <c:pt idx="1">
                  <c:v>9299</c:v>
                </c:pt>
                <c:pt idx="2">
                  <c:v>3333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3-B090-4134-8A22-6C24DEBD7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0823168"/>
        <c:axId val="1"/>
        <c:axId val="0"/>
      </c:bar3DChart>
      <c:catAx>
        <c:axId val="17108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0823168"/>
        <c:crosses val="autoZero"/>
        <c:crossBetween val="between"/>
      </c:valAx>
      <c:spPr>
        <a:noFill/>
        <a:ln w="24853">
          <a:noFill/>
        </a:ln>
      </c:spPr>
    </c:plotArea>
    <c:plotVisOnly val="1"/>
    <c:dispBlanksAs val="gap"/>
    <c:showDLblsOverMax val="0"/>
  </c:chart>
  <c:txPr>
    <a:bodyPr/>
    <a:lstStyle/>
    <a:p>
      <a:pPr>
        <a:defRPr sz="1309"/>
      </a:pPr>
      <a:endParaRPr lang="ru-RU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14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нагрузка бюджета, в % к доходам районного бюджета без учета безвозмездных поступлений</a:t>
            </a:r>
          </a:p>
        </c:rich>
      </c:tx>
      <c:layout>
        <c:manualLayout>
          <c:xMode val="edge"/>
          <c:yMode val="edge"/>
          <c:x val="0.10701569864687487"/>
          <c:y val="4.75117272574970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35733033370834E-2"/>
          <c:y val="0.38629771278590175"/>
          <c:w val="0.9029791874607227"/>
          <c:h val="0.4616149231346087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Долговая нагрузка бюджета, в % к доходам районного бюджета без учета безвозмездных поступлений</c:v>
                </c:pt>
              </c:strCache>
            </c:strRef>
          </c:tx>
          <c:marker>
            <c:symbol val="diamond"/>
            <c:size val="7"/>
            <c:spPr>
              <a:solidFill>
                <a:schemeClr val="tx1"/>
              </a:solidFill>
            </c:spPr>
          </c:marker>
          <c:dPt>
            <c:idx val="1"/>
            <c:marker>
              <c:spPr>
                <a:solidFill>
                  <a:schemeClr val="tx1"/>
                </a:solidFill>
                <a:ln>
                  <a:solidFill>
                    <a:srgbClr val="FFFF00"/>
                  </a:solidFill>
                </a:ln>
              </c:spPr>
            </c:marker>
            <c:bubble3D val="0"/>
            <c:spPr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726-4183-A66C-5F9291A98C3A}"/>
              </c:ext>
            </c:extLst>
          </c:dPt>
          <c:dPt>
            <c:idx val="2"/>
            <c:marker>
              <c:spPr>
                <a:solidFill>
                  <a:schemeClr val="tx1"/>
                </a:solidFill>
                <a:ln>
                  <a:solidFill>
                    <a:srgbClr val="FFFF00"/>
                  </a:solidFill>
                </a:ln>
              </c:spPr>
            </c:marker>
            <c:bubble3D val="0"/>
            <c:spPr>
              <a:ln>
                <a:solidFill>
                  <a:srgbClr val="FFFF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726-4183-A66C-5F9291A98C3A}"/>
              </c:ext>
            </c:extLst>
          </c:dPt>
          <c:dLbls>
            <c:dLbl>
              <c:idx val="0"/>
              <c:layout>
                <c:manualLayout>
                  <c:x val="-5.2748580845998899E-2"/>
                  <c:y val="-4.393235119803577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26-4183-A66C-5F9291A98C3A}"/>
                </c:ext>
              </c:extLst>
            </c:dLbl>
            <c:dLbl>
              <c:idx val="1"/>
              <c:layout>
                <c:manualLayout>
                  <c:x val="-3.497917048159678E-2"/>
                  <c:y val="-3.563754127508254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26-4183-A66C-5F9291A98C3A}"/>
                </c:ext>
              </c:extLst>
            </c:dLbl>
            <c:dLbl>
              <c:idx val="2"/>
              <c:layout>
                <c:manualLayout>
                  <c:x val="-2.9069767441861532E-3"/>
                  <c:y val="3.22580645161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26-4183-A66C-5F9291A98C3A}"/>
                </c:ext>
              </c:extLst>
            </c:dLbl>
            <c:spPr>
              <a:noFill/>
              <a:ln w="2721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0.03</c:v>
                </c:pt>
                <c:pt idx="1">
                  <c:v>0.02</c:v>
                </c:pt>
                <c:pt idx="2">
                  <c:v>5.0000000000000001E-3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26-4183-A66C-5F9291A9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814728"/>
        <c:axId val="525817864"/>
      </c:lineChart>
      <c:catAx>
        <c:axId val="525814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714"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  <c:crossAx val="525817864"/>
        <c:crosses val="autoZero"/>
        <c:auto val="1"/>
        <c:lblAlgn val="ctr"/>
        <c:lblOffset val="100"/>
        <c:noMultiLvlLbl val="0"/>
      </c:catAx>
      <c:valAx>
        <c:axId val="525817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25814728"/>
        <c:crosses val="autoZero"/>
        <c:crossBetween val="between"/>
      </c:valAx>
      <c:spPr>
        <a:noFill/>
        <a:ln w="27212">
          <a:noFill/>
        </a:ln>
      </c:spPr>
    </c:plotArea>
    <c:plotVisOnly val="1"/>
    <c:dispBlanksAs val="gap"/>
    <c:showDLblsOverMax val="0"/>
  </c:chart>
  <c:txPr>
    <a:bodyPr/>
    <a:lstStyle/>
    <a:p>
      <a:pPr>
        <a:defRPr sz="192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29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382" dirty="0">
                <a:latin typeface="Constantia" panose="02030602050306030303" pitchFamily="18" charset="0"/>
              </a:rPr>
              <a:t>Численность постоянного населения, тыс. чел</a:t>
            </a:r>
            <a:r>
              <a:rPr lang="ru-RU" dirty="0"/>
              <a:t>. 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населения, тыс. чел. тыс.рублей</c:v>
                </c:pt>
              </c:strCache>
            </c:strRef>
          </c:tx>
          <c:spPr>
            <a:solidFill>
              <a:schemeClr val="accent2"/>
            </a:solidFill>
            <a:ln w="14629" cap="rnd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 w="19504">
                <a:noFill/>
              </a:ln>
            </c:spPr>
            <c:txPr>
              <a:bodyPr/>
              <a:lstStyle/>
              <a:p>
                <a:pPr>
                  <a:defRPr sz="1229" b="1">
                    <a:solidFill>
                      <a:srgbClr val="002060"/>
                    </a:solidFill>
                    <a:latin typeface="Bodoni MT" panose="02070603080606020203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3.089</c:v>
                </c:pt>
                <c:pt idx="1">
                  <c:v>3.0739999999999998</c:v>
                </c:pt>
                <c:pt idx="2">
                  <c:v>3.0249999999999999</c:v>
                </c:pt>
                <c:pt idx="3">
                  <c:v>3.0249999999999999</c:v>
                </c:pt>
                <c:pt idx="4">
                  <c:v>3.0249999999999999</c:v>
                </c:pt>
                <c:pt idx="5">
                  <c:v>3.0249999999999999</c:v>
                </c:pt>
              </c:numCache>
            </c:numRef>
          </c:val>
          <c:shape val="coneToMax"/>
          <c:extLst>
            <c:ext xmlns:c16="http://schemas.microsoft.com/office/drawing/2014/chart" uri="{C3380CC4-5D6E-409C-BE32-E72D297353CC}">
              <c16:uniqueId val="{00000000-D441-48E1-BB28-C2FD06297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26563392"/>
        <c:axId val="1"/>
        <c:axId val="0"/>
      </c:bar3DChart>
      <c:catAx>
        <c:axId val="42656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426563392"/>
        <c:crosses val="autoZero"/>
        <c:crossBetween val="between"/>
      </c:valAx>
      <c:spPr>
        <a:noFill/>
        <a:ln w="19504">
          <a:noFill/>
        </a:ln>
      </c:spPr>
    </c:plotArea>
    <c:plotVisOnly val="1"/>
    <c:dispBlanksAs val="gap"/>
    <c:showDLblsOverMax val="0"/>
  </c:chart>
  <c:txPr>
    <a:bodyPr/>
    <a:lstStyle/>
    <a:p>
      <a:pPr>
        <a:defRPr sz="1382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91" b="0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37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Среднемесячная начисленная заработная плата, тыс. руб.</a:t>
            </a:r>
          </a:p>
        </c:rich>
      </c:tx>
      <c:layout>
        <c:manualLayout>
          <c:xMode val="edge"/>
          <c:yMode val="edge"/>
          <c:x val="0.1021566401816118"/>
          <c:y val="6.41025641025641E-3"/>
        </c:manualLayout>
      </c:layout>
      <c:overlay val="0"/>
      <c:spPr>
        <a:noFill/>
        <a:ln w="21732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407313070653468"/>
          <c:y val="9.9652419055398095E-2"/>
          <c:w val="0.82162406496097862"/>
          <c:h val="0.567024457740167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начисленная заработная плата </c:v>
                </c:pt>
              </c:strCache>
            </c:strRef>
          </c:tx>
          <c:spPr>
            <a:solidFill>
              <a:srgbClr val="666633"/>
            </a:solidFill>
            <a:ln w="2173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102.84</c:v>
                </c:pt>
                <c:pt idx="1">
                  <c:v>112.64</c:v>
                </c:pt>
                <c:pt idx="2">
                  <c:v>123.4</c:v>
                </c:pt>
                <c:pt idx="3">
                  <c:v>129.6</c:v>
                </c:pt>
                <c:pt idx="4">
                  <c:v>134.80000000000001</c:v>
                </c:pt>
                <c:pt idx="5">
                  <c:v>140.19999999999999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E2F9-406A-9B6F-4E8780C6FC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Среднемесячная начисленная заработная плата работников бюджетной сферы, финансируемой из  местного бюджета с учетом "дорожных карт"</c:v>
                </c:pt>
              </c:strCache>
            </c:strRef>
          </c:tx>
          <c:spPr>
            <a:solidFill>
              <a:srgbClr val="00B0F0"/>
            </a:solidFill>
            <a:ln w="21732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2060"/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68.28</c:v>
                </c:pt>
                <c:pt idx="1">
                  <c:v>75.540000000000006</c:v>
                </c:pt>
                <c:pt idx="2">
                  <c:v>93.59</c:v>
                </c:pt>
                <c:pt idx="3">
                  <c:v>94.84</c:v>
                </c:pt>
                <c:pt idx="4">
                  <c:v>98.98</c:v>
                </c:pt>
                <c:pt idx="5">
                  <c:v>100.46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1-E2F9-406A-9B6F-4E8780C6F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4985856"/>
        <c:axId val="1"/>
        <c:axId val="0"/>
      </c:bar3DChart>
      <c:catAx>
        <c:axId val="62498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54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813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54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odoni MT" panose="02070603080606020203" pitchFamily="18" charset="0"/>
                <a:ea typeface="+mn-ea"/>
                <a:cs typeface="+mn-cs"/>
              </a:defRPr>
            </a:pPr>
            <a:endParaRPr lang="ru-RU"/>
          </a:p>
        </c:txPr>
        <c:crossAx val="624985856"/>
        <c:crosses val="autoZero"/>
        <c:crossBetween val="between"/>
      </c:valAx>
      <c:spPr>
        <a:noFill/>
        <a:ln w="21732">
          <a:noFill/>
        </a:ln>
      </c:spPr>
    </c:plotArea>
    <c:legend>
      <c:legendPos val="b"/>
      <c:layout>
        <c:manualLayout>
          <c:xMode val="edge"/>
          <c:yMode val="edge"/>
          <c:x val="8.2972698078923005E-2"/>
          <c:y val="0.73853413123359579"/>
          <c:w val="0.83405460384215402"/>
          <c:h val="0.2474728818897638"/>
        </c:manualLayout>
      </c:layout>
      <c:overlay val="0"/>
      <c:spPr>
        <a:noFill/>
        <a:ln w="2173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Bodoni MT" panose="020706030806060202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52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sz="1595" dirty="0">
                <a:latin typeface="Constantia" panose="02030602050306030303" pitchFamily="18" charset="0"/>
              </a:rPr>
              <a:t>Уровень регистрируемой безработицы, %</a:t>
            </a:r>
          </a:p>
        </c:rich>
      </c:tx>
      <c:overlay val="0"/>
    </c:title>
    <c:autoTitleDeleted val="0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зарегистрированной безработицы, %</c:v>
                </c:pt>
              </c:strCache>
            </c:strRef>
          </c:tx>
          <c:spPr>
            <a:solidFill>
              <a:srgbClr val="660033"/>
            </a:solidFill>
          </c:spPr>
          <c:dLbls>
            <c:dLbl>
              <c:idx val="0"/>
              <c:layout>
                <c:manualLayout>
                  <c:x val="-3.0300682698661045E-2"/>
                  <c:y val="6.789282227707016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  <a:latin typeface="Bodoni MT" panose="020706030806060202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29-4154-81D6-EC5E19F1C965}"/>
                </c:ext>
              </c:extLst>
            </c:dLbl>
            <c:dLbl>
              <c:idx val="1"/>
              <c:layout>
                <c:manualLayout>
                  <c:x val="-4.2777434398109729E-2"/>
                  <c:y val="-0.1044504958108771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  <a:latin typeface="Bodoni MT" panose="020706030806060202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9-4154-81D6-EC5E19F1C965}"/>
                </c:ext>
              </c:extLst>
            </c:dLbl>
            <c:dLbl>
              <c:idx val="2"/>
              <c:layout>
                <c:manualLayout>
                  <c:x val="0"/>
                  <c:y val="-0.10967302060142105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  <a:latin typeface="Bodoni MT" panose="020706030806060202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29-4154-81D6-EC5E19F1C965}"/>
                </c:ext>
              </c:extLst>
            </c:dLbl>
            <c:dLbl>
              <c:idx val="3"/>
              <c:layout>
                <c:manualLayout>
                  <c:x val="0"/>
                  <c:y val="-9.92279710203333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2060"/>
                      </a:solidFill>
                      <a:latin typeface="Bodoni MT" panose="02070603080606020203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9-4154-81D6-EC5E19F1C965}"/>
                </c:ext>
              </c:extLst>
            </c:dLbl>
            <c:spPr>
              <a:noFill/>
              <a:ln w="2531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2060"/>
                    </a:solidFill>
                    <a:latin typeface="Bodoni MT" panose="020706030806060202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3.1</c:v>
                </c:pt>
                <c:pt idx="1">
                  <c:v>6.1</c:v>
                </c:pt>
                <c:pt idx="2">
                  <c:v>10.9</c:v>
                </c:pt>
                <c:pt idx="3">
                  <c:v>10.9</c:v>
                </c:pt>
                <c:pt idx="4">
                  <c:v>10.9</c:v>
                </c:pt>
                <c:pt idx="5">
                  <c:v>10.9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029-4154-81D6-EC5E19F1C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2096703"/>
        <c:axId val="1"/>
        <c:axId val="2"/>
      </c:line3DChart>
      <c:catAx>
        <c:axId val="17820967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5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95">
                <a:solidFill>
                  <a:srgbClr val="002060"/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782096703"/>
        <c:crosses val="autoZero"/>
        <c:crossBetween val="between"/>
      </c:valAx>
      <c:serAx>
        <c:axId val="2"/>
        <c:scaling>
          <c:orientation val="minMax"/>
        </c:scaling>
        <c:delete val="1"/>
        <c:axPos val="b"/>
        <c:majorTickMark val="out"/>
        <c:minorTickMark val="none"/>
        <c:tickLblPos val="nextTo"/>
        <c:crossAx val="1"/>
        <c:crosses val="autoZero"/>
      </c:serAx>
      <c:spPr>
        <a:noFill/>
        <a:ln w="25314">
          <a:noFill/>
        </a:ln>
      </c:spPr>
    </c:plotArea>
    <c:plotVisOnly val="1"/>
    <c:dispBlanksAs val="gap"/>
    <c:showDLblsOverMax val="0"/>
  </c:chart>
  <c:txPr>
    <a:bodyPr/>
    <a:lstStyle/>
    <a:p>
      <a:pPr>
        <a:defRPr sz="1352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66894089393422E-2"/>
          <c:y val="6.0065879106380199E-2"/>
          <c:w val="0.72312456150229887"/>
          <c:h val="0.8798682417872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lumMod val="110000"/>
                  </a:schemeClr>
                </a:gs>
                <a:gs pos="88000">
                  <a:schemeClr val="accent1">
                    <a:tint val="90000"/>
                  </a:schemeClr>
                </a:gs>
              </a:gsLst>
              <a:lin ang="5400000" scaled="0"/>
            </a:gradFill>
            <a:ln w="8300" cap="rnd" cmpd="sng" algn="ctr">
              <a:solidFill>
                <a:schemeClr val="accent1"/>
              </a:solidFill>
              <a:prstDash val="solid"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708472.7</c:v>
                </c:pt>
                <c:pt idx="1">
                  <c:v>912686.8</c:v>
                </c:pt>
                <c:pt idx="2">
                  <c:v>875404</c:v>
                </c:pt>
                <c:pt idx="3">
                  <c:v>888195.6</c:v>
                </c:pt>
                <c:pt idx="4">
                  <c:v>896148.6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4-43D8-BCB9-F224531ACC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lumMod val="110000"/>
                  </a:schemeClr>
                </a:gs>
                <a:gs pos="88000">
                  <a:schemeClr val="accent2">
                    <a:tint val="90000"/>
                  </a:schemeClr>
                </a:gs>
              </a:gsLst>
              <a:lin ang="5400000" scaled="0"/>
            </a:gradFill>
            <a:ln w="8300" cap="rnd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701294.3</c:v>
                </c:pt>
                <c:pt idx="1">
                  <c:v>980698.6</c:v>
                </c:pt>
                <c:pt idx="2">
                  <c:v>912280.2</c:v>
                </c:pt>
                <c:pt idx="3">
                  <c:v>926915.5</c:v>
                </c:pt>
                <c:pt idx="4">
                  <c:v>939433.4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A4-43D8-BCB9-F224531ACC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5"/>
                <c:pt idx="0">
                  <c:v>7178.4</c:v>
                </c:pt>
                <c:pt idx="1">
                  <c:v>-68011.8</c:v>
                </c:pt>
                <c:pt idx="2">
                  <c:v>-36876.199999999997</c:v>
                </c:pt>
                <c:pt idx="3">
                  <c:v>-38719.9</c:v>
                </c:pt>
                <c:pt idx="4">
                  <c:v>-43284.800000000003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A4-43D8-BCB9-F224531AC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5078288"/>
        <c:axId val="1"/>
      </c:barChart>
      <c:catAx>
        <c:axId val="32507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>
                    <a:lumMod val="50000"/>
                  </a:schemeClr>
                </a:solidFill>
                <a:latin typeface="Bodoni MT" panose="02070603080606020203" pitchFamily="18" charset="0"/>
              </a:defRPr>
            </a:pPr>
            <a:endParaRPr lang="ru-RU"/>
          </a:p>
        </c:txPr>
        <c:crossAx val="325078288"/>
        <c:crosses val="autoZero"/>
        <c:crossBetween val="between"/>
      </c:valAx>
      <c:spPr>
        <a:noFill/>
        <a:ln w="25338">
          <a:noFill/>
        </a:ln>
      </c:spPr>
    </c:plotArea>
    <c:legend>
      <c:legendPos val="r"/>
      <c:layout>
        <c:manualLayout>
          <c:xMode val="edge"/>
          <c:yMode val="edge"/>
          <c:x val="0.83504015150470456"/>
          <c:y val="0.10545224593039859"/>
          <c:w val="0.14442369835119118"/>
          <c:h val="0.62625895856282221"/>
        </c:manualLayout>
      </c:layout>
      <c:overlay val="0"/>
      <c:txPr>
        <a:bodyPr/>
        <a:lstStyle/>
        <a:p>
          <a:pPr>
            <a:defRPr sz="1394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76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0.6775</cdr:y>
    </cdr:from>
    <cdr:to>
      <cdr:x>0.11635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26769"/>
          <a:ext cx="762432" cy="1916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tIns="0" bIns="144000" rtlCol="0"/>
        <a:lstStyle xmlns:a="http://schemas.openxmlformats.org/drawingml/2006/main"/>
        <a:p xmlns:a="http://schemas.openxmlformats.org/drawingml/2006/main">
          <a:r>
            <a:rPr lang="ru-RU" sz="1200" dirty="0">
              <a:latin typeface="Constantia" panose="02030602050306030303" pitchFamily="18" charset="0"/>
            </a:rPr>
            <a:t>тыс. руб</a:t>
          </a:r>
          <a:r>
            <a:rPr lang="ru-RU" sz="1100" dirty="0"/>
            <a:t>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0.71354</cdr:x>
      <cdr:y>0.4683</cdr:y>
    </cdr:from>
    <cdr:to>
      <cdr:x>0.73669</cdr:x>
      <cdr:y>0.5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86208B8E-6A1C-4901-A01C-0E3062883EBA}"/>
            </a:ext>
          </a:extLst>
        </cdr:cNvPr>
        <cdr:cNvCxnSpPr/>
      </cdr:nvCxnSpPr>
      <cdr:spPr>
        <a:xfrm xmlns:a="http://schemas.openxmlformats.org/drawingml/2006/main" flipV="1">
          <a:off x="8614569" y="2948782"/>
          <a:ext cx="279400" cy="1996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0.6678</cdr:x>
      <cdr:y>0.11072</cdr:y>
    </cdr:from>
    <cdr:to>
      <cdr:x>0.69589</cdr:x>
      <cdr:y>0.15782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5BD314AD-7C4E-4B95-B02B-64D2383E4AEE}"/>
            </a:ext>
          </a:extLst>
        </cdr:cNvPr>
        <cdr:cNvCxnSpPr/>
      </cdr:nvCxnSpPr>
      <cdr:spPr>
        <a:xfrm xmlns:a="http://schemas.openxmlformats.org/drawingml/2006/main" flipH="1">
          <a:off x="3733050" y="633064"/>
          <a:ext cx="157018" cy="2693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0.65704</cdr:x>
      <cdr:y>0.36744</cdr:y>
    </cdr:from>
    <cdr:to>
      <cdr:x>0.68728</cdr:x>
      <cdr:y>0.41874</cdr:y>
    </cdr:to>
    <cdr:cxnSp macro="">
      <cdr:nvCxnSpPr>
        <cdr:cNvPr id="17" name="Прямая со стрелкой 16">
          <a:extLst xmlns:a="http://schemas.openxmlformats.org/drawingml/2006/main">
            <a:ext uri="{FF2B5EF4-FFF2-40B4-BE49-F238E27FC236}">
              <a16:creationId xmlns:a16="http://schemas.microsoft.com/office/drawing/2014/main" id="{C885153A-4C75-43B0-AA66-CA53149F9B2F}"/>
            </a:ext>
          </a:extLst>
        </cdr:cNvPr>
        <cdr:cNvCxnSpPr/>
      </cdr:nvCxnSpPr>
      <cdr:spPr>
        <a:xfrm xmlns:a="http://schemas.openxmlformats.org/drawingml/2006/main" flipH="1">
          <a:off x="3672892" y="2100917"/>
          <a:ext cx="169049" cy="29336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0.66995</cdr:x>
      <cdr:y>0.60465</cdr:y>
    </cdr:from>
    <cdr:to>
      <cdr:x>0.68717</cdr:x>
      <cdr:y>0.67125</cdr:y>
    </cdr:to>
    <cdr:cxnSp macro="">
      <cdr:nvCxnSpPr>
        <cdr:cNvPr id="23" name="Прямая со стрелкой 22">
          <a:extLst xmlns:a="http://schemas.openxmlformats.org/drawingml/2006/main">
            <a:ext uri="{FF2B5EF4-FFF2-40B4-BE49-F238E27FC236}">
              <a16:creationId xmlns:a16="http://schemas.microsoft.com/office/drawing/2014/main" id="{E29D7C54-2F87-43FB-84A6-7EBEF3F93587}"/>
            </a:ext>
          </a:extLst>
        </cdr:cNvPr>
        <cdr:cNvCxnSpPr/>
      </cdr:nvCxnSpPr>
      <cdr:spPr>
        <a:xfrm xmlns:a="http://schemas.openxmlformats.org/drawingml/2006/main" flipH="1">
          <a:off x="3745080" y="3457240"/>
          <a:ext cx="96253" cy="3808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0.38899</cdr:x>
      <cdr:y>0.0442</cdr:y>
    </cdr:from>
    <cdr:to>
      <cdr:x>0.58182</cdr:x>
      <cdr:y>0.10297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3193" y="194816"/>
          <a:ext cx="1092225" cy="2590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ru-RU" sz="1200" b="1" dirty="0" err="1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0.70304</cdr:x>
      <cdr:y>0</cdr:y>
    </cdr:from>
    <cdr:to>
      <cdr:x>0.85721</cdr:x>
      <cdr:y>0.05776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2580" y="0"/>
          <a:ext cx="772458" cy="2590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ru-RU" sz="1200" b="1" dirty="0" err="1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0.58058</cdr:x>
      <cdr:y>0.18778</cdr:y>
    </cdr:from>
    <cdr:to>
      <cdr:x>0.6214</cdr:x>
      <cdr:y>0.21729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606C2A54-A295-47A0-B2DC-F76DD103A182}"/>
            </a:ext>
          </a:extLst>
        </cdr:cNvPr>
        <cdr:cNvCxnSpPr/>
      </cdr:nvCxnSpPr>
      <cdr:spPr>
        <a:xfrm xmlns:a="http://schemas.openxmlformats.org/drawingml/2006/main" flipH="1">
          <a:off x="2908968" y="842211"/>
          <a:ext cx="204537" cy="1323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0.58538</cdr:x>
      <cdr:y>0.42385</cdr:y>
    </cdr:from>
    <cdr:to>
      <cdr:x>0.60219</cdr:x>
      <cdr:y>0.44262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BE0BA207-8CF8-4EA4-81B3-B6F35977BA66}"/>
            </a:ext>
          </a:extLst>
        </cdr:cNvPr>
        <cdr:cNvCxnSpPr/>
      </cdr:nvCxnSpPr>
      <cdr:spPr>
        <a:xfrm xmlns:a="http://schemas.openxmlformats.org/drawingml/2006/main" flipH="1">
          <a:off x="2933032" y="1900990"/>
          <a:ext cx="84220" cy="8422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0.58538</cdr:x>
      <cdr:y>0.61431</cdr:y>
    </cdr:from>
    <cdr:to>
      <cdr:x>0.6166</cdr:x>
      <cdr:y>0.65455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11DD6094-F648-4839-820E-9B2FF0015D79}"/>
            </a:ext>
          </a:extLst>
        </cdr:cNvPr>
        <cdr:cNvCxnSpPr/>
      </cdr:nvCxnSpPr>
      <cdr:spPr>
        <a:xfrm xmlns:a="http://schemas.openxmlformats.org/drawingml/2006/main" flipH="1">
          <a:off x="2933031" y="2755232"/>
          <a:ext cx="156411" cy="1804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0.49857</cdr:x>
      <cdr:y>0.06208</cdr:y>
    </cdr:from>
    <cdr:to>
      <cdr:x>0.67779</cdr:x>
      <cdr:y>0.12415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2730606" y="280297"/>
          <a:ext cx="981565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err="1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0.17551</cdr:x>
      <cdr:y>0.38601</cdr:y>
    </cdr:from>
    <cdr:to>
      <cdr:x>0.54119</cdr:x>
      <cdr:y>0.44015</cdr:y>
    </cdr:to>
    <cdr:sp macro="" textlink="">
      <cdr:nvSpPr>
        <cdr:cNvPr id="3" name="Левая фигурная скобка 2">
          <a:extLst xmlns:a="http://schemas.openxmlformats.org/drawingml/2006/main">
            <a:ext uri="{FF2B5EF4-FFF2-40B4-BE49-F238E27FC236}">
              <a16:creationId xmlns:a16="http://schemas.microsoft.com/office/drawing/2014/main" id="{FE989730-57C1-4736-B30D-64AE0C2C1D6F}"/>
            </a:ext>
          </a:extLst>
        </cdr:cNvPr>
        <cdr:cNvSpPr/>
      </cdr:nvSpPr>
      <cdr:spPr>
        <a:xfrm xmlns:a="http://schemas.openxmlformats.org/drawingml/2006/main" rot="5400000">
          <a:off x="1649696" y="1201360"/>
          <a:ext cx="277002" cy="1824792"/>
        </a:xfrm>
        <a:prstGeom xmlns:a="http://schemas.openxmlformats.org/drawingml/2006/main" prst="leftBrace">
          <a:avLst>
            <a:gd name="adj1" fmla="val 8333"/>
            <a:gd name="adj2" fmla="val 48201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0.24284</cdr:x>
      <cdr:y>0.09827</cdr:y>
    </cdr:from>
    <cdr:to>
      <cdr:x>0.44716</cdr:x>
      <cdr:y>0.1524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847350A-6034-48CF-89FA-A38E4AF1C3FF}"/>
            </a:ext>
          </a:extLst>
        </cdr:cNvPr>
        <cdr:cNvSpPr txBox="1"/>
      </cdr:nvSpPr>
      <cdr:spPr>
        <a:xfrm xmlns:a="http://schemas.openxmlformats.org/drawingml/2006/main" rot="10800000" flipV="1">
          <a:off x="1211794" y="502859"/>
          <a:ext cx="101956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9 599,1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0.25917</cdr:x>
      <cdr:y>0.38445</cdr:y>
    </cdr:from>
    <cdr:to>
      <cdr:x>0.25917</cdr:x>
      <cdr:y>0.38445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4CF3887E-9519-438E-98C2-F9805284AF48}"/>
            </a:ext>
          </a:extLst>
        </cdr:cNvPr>
        <cdr:cNvCxnSpPr/>
      </cdr:nvCxnSpPr>
      <cdr:spPr>
        <a:xfrm xmlns:a="http://schemas.openxmlformats.org/drawingml/2006/main">
          <a:off x="1359569" y="187692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0.54817</cdr:x>
      <cdr:y>0.38015</cdr:y>
    </cdr:from>
    <cdr:to>
      <cdr:x>0.55849</cdr:x>
      <cdr:y>0.40758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id="{C804B83C-1BCA-49A1-A4EA-5124460F4EF9}"/>
            </a:ext>
          </a:extLst>
        </cdr:cNvPr>
        <cdr:cNvCxnSpPr/>
      </cdr:nvCxnSpPr>
      <cdr:spPr>
        <a:xfrm xmlns:a="http://schemas.openxmlformats.org/drawingml/2006/main">
          <a:off x="2875548" y="2167772"/>
          <a:ext cx="54142" cy="15641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0.55734</cdr:x>
      <cdr:y>0.6249</cdr:y>
    </cdr:from>
    <cdr:to>
      <cdr:x>0.56193</cdr:x>
      <cdr:y>0.65022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E78A3371-534E-4E73-94AD-4AC5407B951C}"/>
            </a:ext>
          </a:extLst>
        </cdr:cNvPr>
        <cdr:cNvCxnSpPr/>
      </cdr:nvCxnSpPr>
      <cdr:spPr>
        <a:xfrm xmlns:a="http://schemas.openxmlformats.org/drawingml/2006/main" flipH="1" flipV="1">
          <a:off x="2923674" y="3563436"/>
          <a:ext cx="24063" cy="1443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0.667</cdr:x>
      <cdr:y>0.03929</cdr:y>
    </cdr:from>
    <cdr:to>
      <cdr:x>0.86533</cdr:x>
      <cdr:y>0.0878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29788" y="209821"/>
          <a:ext cx="1109044" cy="2590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300"/>
            </a:lnSpc>
          </a:pPr>
          <a:r>
            <a:rPr lang="ru-RU" sz="1200" b="1" dirty="0">
              <a:solidFill>
                <a:schemeClr val="accent1">
                  <a:lumMod val="50000"/>
                </a:schemeClr>
              </a:solidFill>
            </a:rPr>
            <a:t>тыс. </a:t>
          </a:r>
          <a:r>
            <a:rPr lang="ru-RU" sz="1200" b="1" dirty="0" err="1">
              <a:solidFill>
                <a:schemeClr val="accent1">
                  <a:lumMod val="50000"/>
                </a:schemeClr>
              </a:solidFill>
            </a:rPr>
            <a:t>руб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0.52475</cdr:x>
      <cdr:y>0.15561</cdr:y>
    </cdr:from>
    <cdr:to>
      <cdr:x>0.61015</cdr:x>
      <cdr:y>0.21684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8921" y="808383"/>
          <a:ext cx="914400" cy="31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1A26-D0B6-45FB-B586-253F7CE2185B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2DC0-B95C-4BD7-96E0-FF714B4A6B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0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2DC0-B95C-4BD7-96E0-FF714B4A6B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3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2DC0-B95C-4BD7-96E0-FF714B4A6B5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3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2DC0-B95C-4BD7-96E0-FF714B4A6B5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2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B2DC0-B95C-4BD7-96E0-FF714B4A6B5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27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764A8-93B7-439B-A7B0-BAFE9A4D3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9776DC-5B9D-4D57-BBFF-556315507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0D934-9AD2-40A9-BC4D-AEA0FE38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58D871-2E57-43AC-BC66-753F07AA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BFFF4-F59F-4213-95CC-0819C3BB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6C27-B398-4E97-AAC7-978C2E1B8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7E0D74-FB9E-4554-8133-4FEB876E9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04538-75E3-42B3-A3A1-BB5037D7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1DE7A-9286-4067-BB70-DC2BA192F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6ACE7-CF2A-45B9-AED9-7BE268AE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6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768E66-A5B0-43C7-95AA-346886698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19611-5AE5-4E5A-90B3-02DA5C9B7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9698F-F375-4787-80DC-ECB238D7C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F9DC8-1168-4C94-80CA-61EB5F3E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573C4-4025-4D67-84D3-6FA2F1AB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6BA617-3BE2-408B-8338-95FC99EF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77F5-C598-4837-A800-C240E35F1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07619-8467-455E-B549-346A8CE1B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6FA12-36ED-4D97-A1EA-285D9C11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41F467-A6A3-4F60-B8BA-5788616D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9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5075B-E1D4-4A11-AE3E-000F8A9D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D3820C-C5EE-4D59-8EF2-E3FB9AF2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F6CA3A-0167-4464-B40B-634790F6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FDA69-6B21-45CA-9F6C-DD66B3923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B3972-C9C7-4937-9ABC-A3516615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9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6308-B98B-400C-B51B-70D25F2E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8BE044-DF96-42E0-AD0D-D3DDE8F02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5F2A51-426B-4619-959F-C0E1C0FA7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0918C6-54EE-4739-B282-7A627299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CF6EE1-99B0-4CDC-928D-BD04FBC52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DE902B-008A-4627-A9F6-152847D9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9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31683-EE44-4DA5-A5DB-7735FFE8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8DDE2-96B4-43D8-A06B-3C783DCB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A0431B-DBE2-4581-8D9B-5FD6DB3F3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2F0371-A758-4256-BFD1-DAB6522B7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4A62C-6FB0-47A8-9464-C7DEDFEE5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435B009-5D05-4539-8859-99CBEBDE5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8585DE-AED9-4B94-B28B-6F09585F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88FB40-49C3-40A2-BD01-9966E9C4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75EF6-6991-4847-B9DC-47097217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296655-15E5-4809-AB34-FAD3CDC1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D14C24-DC47-4458-B8E8-C1AFEE3B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999865-E242-45DF-B3AA-14D1FADC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4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270BAD-9277-47D3-B658-AABCE4F2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12BC9F-0A7C-4FFA-AACE-F2D08020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A72F7C-6F1D-4B22-833C-DE835E9E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6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3739A-8337-4D9E-802B-06622D68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0F99E2-B5F5-40BE-BCD7-B46779ABE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21CF3E-29BF-4692-906C-ABF9840FF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48BF8B-E836-46D9-B360-B3487D09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31C6E2-59BB-4923-9CA1-55E29FD25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F71915-CC86-4964-8CE6-B5E3ED4A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FF96B-D616-4115-AC58-2F881D79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1C35E2-D799-4E79-B401-83E509C45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FA99C5-8411-4C2D-9D78-A952B3B1E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4A7F82-4C5F-47BB-A913-F478388B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9C8AFA-C979-4F95-A797-24FF2D6B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E34795-C7C1-40D8-968C-D893D1BE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1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BCAD5-ADC6-4206-9977-0D1DCE74B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7222D1-7285-419E-AD34-263B9F4FE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C1024-5416-47C2-AE54-714905AAF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2C2F3-6A07-4BDA-A820-B3F5FF51BF95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034EC-E9EF-4D55-952D-C6A352AA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CAF11-9D12-4C35-9FF6-3AAE77DE1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AF5B-B326-488D-939E-FE6796318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1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5.xml"/><Relationship Id="rId3" Type="http://schemas.openxmlformats.org/officeDocument/2006/relationships/image" Target="../media/image1.jpg"/><Relationship Id="rId7" Type="http://schemas.openxmlformats.org/officeDocument/2006/relationships/chart" Target="../charts/chart4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3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Relationship Id="rId9" Type="http://schemas.openxmlformats.org/officeDocument/2006/relationships/chart" Target="../charts/char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4" Type="http://schemas.openxmlformats.org/officeDocument/2006/relationships/chart" Target="../charts/chart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4.xml"/><Relationship Id="rId5" Type="http://schemas.openxmlformats.org/officeDocument/2006/relationships/chart" Target="../charts/chart53.xml"/><Relationship Id="rId4" Type="http://schemas.openxmlformats.org/officeDocument/2006/relationships/chart" Target="../charts/char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3594B0-97DA-4A10-A763-9836F14D958A}"/>
              </a:ext>
            </a:extLst>
          </p:cNvPr>
          <p:cNvSpPr/>
          <p:nvPr/>
        </p:nvSpPr>
        <p:spPr>
          <a:xfrm>
            <a:off x="426720" y="3962400"/>
            <a:ext cx="10851506" cy="66992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0" tIns="0" bIns="536400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nstantia" panose="02030602050306030303" pitchFamily="18" charset="0"/>
              </a:rPr>
              <a:t>БЮДЖЕТ  ДЛЯ ГРАЖДАН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2C15AB-D298-4FB3-A6BD-41926D9CBF22}"/>
              </a:ext>
            </a:extLst>
          </p:cNvPr>
          <p:cNvSpPr/>
          <p:nvPr/>
        </p:nvSpPr>
        <p:spPr>
          <a:xfrm>
            <a:off x="335359" y="2551837"/>
            <a:ext cx="11704241" cy="2177822"/>
          </a:xfrm>
          <a:prstGeom prst="rect">
            <a:avLst/>
          </a:prstGeom>
          <a:noFill/>
        </p:spPr>
        <p:txBody>
          <a:bodyPr wrap="square" tIns="648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к проекту бюджета муниципального образования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 « Катангский район»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на 2024 -2026 годы</a:t>
            </a:r>
            <a:endParaRPr lang="ru-RU" sz="3200" b="1" dirty="0">
              <a:ln/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35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066"/>
            <a:ext cx="12192000" cy="6858000"/>
          </a:xfrm>
          <a:prstGeom prst="rect">
            <a:avLst/>
          </a:prstGeom>
        </p:spPr>
      </p:pic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id="{4474E516-97F0-4456-890C-C130846B2F4F}"/>
              </a:ext>
            </a:extLst>
          </p:cNvPr>
          <p:cNvSpPr/>
          <p:nvPr/>
        </p:nvSpPr>
        <p:spPr>
          <a:xfrm>
            <a:off x="407368" y="173037"/>
            <a:ext cx="11305256" cy="88899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nstantia" panose="02030602050306030303" pitchFamily="18" charset="0"/>
              </a:rPr>
              <a:t>Основные характеристики бюджета муниципального района   «Катангский район»  2022-2026 годы, тыс. рублях</a:t>
            </a:r>
            <a:endParaRPr lang="ru-RU" altLang="ru-RU" sz="24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Диаграмма 3">
            <a:extLst>
              <a:ext uri="{FF2B5EF4-FFF2-40B4-BE49-F238E27FC236}">
                <a16:creationId xmlns:a16="http://schemas.microsoft.com/office/drawing/2014/main" id="{1A8F2D8D-7B61-4E9A-AF5F-427B1291B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58424"/>
              </p:ext>
            </p:extLst>
          </p:nvPr>
        </p:nvGraphicFramePr>
        <p:xfrm>
          <a:off x="407988" y="3297238"/>
          <a:ext cx="10872787" cy="36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99899B5-9611-49A1-8631-627FB5252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344284"/>
              </p:ext>
            </p:extLst>
          </p:nvPr>
        </p:nvGraphicFramePr>
        <p:xfrm>
          <a:off x="509450" y="1254034"/>
          <a:ext cx="11455024" cy="1760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0877">
                  <a:extLst>
                    <a:ext uri="{9D8B030D-6E8A-4147-A177-3AD203B41FA5}">
                      <a16:colId xmlns:a16="http://schemas.microsoft.com/office/drawing/2014/main" val="3902836310"/>
                    </a:ext>
                  </a:extLst>
                </a:gridCol>
                <a:gridCol w="1712890">
                  <a:extLst>
                    <a:ext uri="{9D8B030D-6E8A-4147-A177-3AD203B41FA5}">
                      <a16:colId xmlns:a16="http://schemas.microsoft.com/office/drawing/2014/main" val="597739704"/>
                    </a:ext>
                  </a:extLst>
                </a:gridCol>
                <a:gridCol w="1635617">
                  <a:extLst>
                    <a:ext uri="{9D8B030D-6E8A-4147-A177-3AD203B41FA5}">
                      <a16:colId xmlns:a16="http://schemas.microsoft.com/office/drawing/2014/main" val="1839533094"/>
                    </a:ext>
                  </a:extLst>
                </a:gridCol>
                <a:gridCol w="1725769">
                  <a:extLst>
                    <a:ext uri="{9D8B030D-6E8A-4147-A177-3AD203B41FA5}">
                      <a16:colId xmlns:a16="http://schemas.microsoft.com/office/drawing/2014/main" val="3597742794"/>
                    </a:ext>
                  </a:extLst>
                </a:gridCol>
                <a:gridCol w="1635617">
                  <a:extLst>
                    <a:ext uri="{9D8B030D-6E8A-4147-A177-3AD203B41FA5}">
                      <a16:colId xmlns:a16="http://schemas.microsoft.com/office/drawing/2014/main" val="2022496727"/>
                    </a:ext>
                  </a:extLst>
                </a:gridCol>
                <a:gridCol w="1674254">
                  <a:extLst>
                    <a:ext uri="{9D8B030D-6E8A-4147-A177-3AD203B41FA5}">
                      <a16:colId xmlns:a16="http://schemas.microsoft.com/office/drawing/2014/main" val="2529818536"/>
                    </a:ext>
                  </a:extLst>
                </a:gridCol>
              </a:tblGrid>
              <a:tr h="574766">
                <a:tc>
                  <a:txBody>
                    <a:bodyPr/>
                    <a:lstStyle/>
                    <a:p>
                      <a:pPr algn="ctr" fontAlgn="t"/>
                      <a:endParaRPr lang="ru-RU" sz="140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параметры бюджета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 (факт)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(оценка)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год(прогноз)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(прогноз)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17236"/>
                  </a:ext>
                </a:extLst>
              </a:tr>
              <a:tr h="431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708 472,7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912 686,8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875 404,0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888 195,6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896 148,6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447877"/>
                  </a:ext>
                </a:extLst>
              </a:tr>
              <a:tr h="4311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701 294,3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980 698,6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912 280,2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926 915,5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939 433,4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708501"/>
                  </a:ext>
                </a:extLst>
              </a:tr>
              <a:tr h="323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 профицит (+)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+7 178,4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-68 011,8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-36 876,2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-38 719,9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-43 284,8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24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651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896836-7F57-446F-BCF2-091CA42F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339725"/>
            <a:ext cx="11664950" cy="8794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6858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 defTabSz="6858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 defTabSz="6858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 defTabSz="6858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 defTabSz="6858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6858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6858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6858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6858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Доходы районного бюджета на 2024 год </a:t>
            </a:r>
            <a:b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</a:b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и на плановый период 2025-2026 годов</a:t>
            </a: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44641E4F-86E5-4919-B14F-7176E4BAFE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42955"/>
              </p:ext>
            </p:extLst>
          </p:nvPr>
        </p:nvGraphicFramePr>
        <p:xfrm>
          <a:off x="0" y="1412875"/>
          <a:ext cx="12192000" cy="544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07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9BF069A0-769E-4625-BDD2-50A0022FDEB2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0"/>
            <a:ext cx="11449050" cy="1143000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latin typeface="Constantia" panose="02030602050306030303" pitchFamily="18" charset="0"/>
              </a:rPr>
              <a:t>Структура налоговых доходов бюджета на 2024 год и плановый период 2025 и 2026 годов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Диаграмма 4">
            <a:extLst>
              <a:ext uri="{FF2B5EF4-FFF2-40B4-BE49-F238E27FC236}">
                <a16:creationId xmlns:a16="http://schemas.microsoft.com/office/drawing/2014/main" id="{AC240EC2-E757-4483-BF21-A17A41C078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69591"/>
              </p:ext>
            </p:extLst>
          </p:nvPr>
        </p:nvGraphicFramePr>
        <p:xfrm>
          <a:off x="0" y="1143000"/>
          <a:ext cx="12072938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9323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4F0C3A8-0B46-4FE6-B101-361B91190ABA}"/>
              </a:ext>
            </a:extLst>
          </p:cNvPr>
          <p:cNvSpPr txBox="1">
            <a:spLocks/>
          </p:cNvSpPr>
          <p:nvPr/>
        </p:nvSpPr>
        <p:spPr>
          <a:xfrm>
            <a:off x="155575" y="-153988"/>
            <a:ext cx="11880850" cy="1031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latin typeface="Constantia" panose="02030602050306030303" pitchFamily="18" charset="0"/>
              </a:rPr>
              <a:t>Структура  неналоговых доходов бюджета на 2024 год и плановый период 2025 и 2026 годов</a:t>
            </a:r>
            <a:endParaRPr lang="ru-RU" sz="2800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CE55E1D2-BFCB-4A05-B28D-B4C4E7334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677193"/>
              </p:ext>
            </p:extLst>
          </p:nvPr>
        </p:nvGraphicFramePr>
        <p:xfrm>
          <a:off x="-1" y="719666"/>
          <a:ext cx="12191999" cy="59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357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7922C6D-73B3-4AB9-9B2B-54E93A687177}"/>
              </a:ext>
            </a:extLst>
          </p:cNvPr>
          <p:cNvSpPr txBox="1">
            <a:spLocks noChangeArrowheads="1"/>
          </p:cNvSpPr>
          <p:nvPr/>
        </p:nvSpPr>
        <p:spPr>
          <a:xfrm>
            <a:off x="911225" y="0"/>
            <a:ext cx="10656888" cy="646176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latin typeface="Constantia" panose="02030602050306030303" pitchFamily="18" charset="0"/>
              </a:rPr>
              <a:t>Безвозмездные поступления  на 2024 - 2025 годов, тыс.руб</a:t>
            </a:r>
            <a:r>
              <a:rPr lang="ru-RU" sz="2800" b="1" dirty="0"/>
              <a:t>.</a:t>
            </a:r>
            <a:endParaRPr lang="en-US" sz="2800" b="1" dirty="0">
              <a:latin typeface="Bodoni MT" panose="02070603080606020203" pitchFamily="18" charset="0"/>
            </a:endParaRPr>
          </a:p>
        </p:txBody>
      </p:sp>
      <p:graphicFrame>
        <p:nvGraphicFramePr>
          <p:cNvPr id="6" name="Диаграмма 3">
            <a:extLst>
              <a:ext uri="{FF2B5EF4-FFF2-40B4-BE49-F238E27FC236}">
                <a16:creationId xmlns:a16="http://schemas.microsoft.com/office/drawing/2014/main" id="{2D36CB20-1A4A-4EF6-8AA6-A67300744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341786"/>
              </p:ext>
            </p:extLst>
          </p:nvPr>
        </p:nvGraphicFramePr>
        <p:xfrm>
          <a:off x="442913" y="1219200"/>
          <a:ext cx="1159351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20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A4545742-447A-4CC8-8CE1-0270265C593B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0"/>
            <a:ext cx="11449050" cy="1143000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latin typeface="Constantia" panose="02030602050306030303" pitchFamily="18" charset="0"/>
              </a:rPr>
              <a:t>Прогнозируемые поступления  субсидий в  бюджет на 2024 год и плановый период 2025 и 2026 годов, тыс. руб.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CFE5598-D965-4E6A-9301-04C47F207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554070"/>
              </p:ext>
            </p:extLst>
          </p:nvPr>
        </p:nvGraphicFramePr>
        <p:xfrm>
          <a:off x="227726" y="1122363"/>
          <a:ext cx="21987301" cy="568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27361">
                  <a:extLst>
                    <a:ext uri="{9D8B030D-6E8A-4147-A177-3AD203B41FA5}">
                      <a16:colId xmlns:a16="http://schemas.microsoft.com/office/drawing/2014/main" val="1236775669"/>
                    </a:ext>
                  </a:extLst>
                </a:gridCol>
                <a:gridCol w="1272800">
                  <a:extLst>
                    <a:ext uri="{9D8B030D-6E8A-4147-A177-3AD203B41FA5}">
                      <a16:colId xmlns:a16="http://schemas.microsoft.com/office/drawing/2014/main" val="3984956637"/>
                    </a:ext>
                  </a:extLst>
                </a:gridCol>
                <a:gridCol w="1214281">
                  <a:extLst>
                    <a:ext uri="{9D8B030D-6E8A-4147-A177-3AD203B41FA5}">
                      <a16:colId xmlns:a16="http://schemas.microsoft.com/office/drawing/2014/main" val="3960733963"/>
                    </a:ext>
                  </a:extLst>
                </a:gridCol>
                <a:gridCol w="1072859">
                  <a:extLst>
                    <a:ext uri="{9D8B030D-6E8A-4147-A177-3AD203B41FA5}">
                      <a16:colId xmlns:a16="http://schemas.microsoft.com/office/drawing/2014/main" val="6680481"/>
                    </a:ext>
                  </a:extLst>
                </a:gridCol>
              </a:tblGrid>
              <a:tr h="230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Субсидии   бюджетам муниципальных районов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464184"/>
                  </a:ext>
                </a:extLst>
              </a:tr>
              <a:tr h="534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1 951,6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1 908,6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1 891,9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065392"/>
                  </a:ext>
                </a:extLst>
              </a:tr>
              <a:tr h="583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комплектование книжных фондов библиотек муниципальных образований и государственных общедоступных библиотек субъектов Российской Федерации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282065"/>
                  </a:ext>
                </a:extLst>
              </a:tr>
              <a:tr h="54087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частичное возмещение транспортных расходов юридических лиц и индивидуальных предпринимателей, осуществляющих розничную торговлю и доставку продовольственных товаров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16 790,6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16 784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16 763,1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91085"/>
                  </a:ext>
                </a:extLst>
              </a:tr>
              <a:tr h="9432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 в каникулярное время на оплату стоимости набора продуктов питания в лагерях с дневным пребыванием детей, организованных органами местного самоуправления муниципальных образований Иркутской области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95953"/>
                  </a:ext>
                </a:extLst>
              </a:tr>
              <a:tr h="5555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бесплатным двухразовым питанием обучающихся с ограниченными возможностями здоровья в муниципальных общеобразовательных организациях в Иркутской области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672,1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677,9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22759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бесплатным питьевым молоком обучающихся 1 – 4 классов муниципальных общеобразовательных организаций в Иркутской области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206,3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215,2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13986"/>
                  </a:ext>
                </a:extLst>
              </a:tr>
              <a:tr h="7074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приобретение средств обучения и воспитания (мебели для занятий в учебных классах), необходимых для оснащения муниципальных общеобразовательных организаций в Иркутской области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1 410,5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004894"/>
                  </a:ext>
                </a:extLst>
              </a:tr>
              <a:tr h="471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софинансирование мероприятий по приобретению комплексов (установок) по обезвреживанию твердых коммунальных отходов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20 961,4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18 222,7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51295"/>
                  </a:ext>
                </a:extLst>
              </a:tr>
              <a:tr h="261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мероприятий перечня проектов народных инициатив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1 194,5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1 194,5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1 194,5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908657"/>
                  </a:ext>
                </a:extLst>
              </a:tr>
              <a:tr h="3876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42 299,8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39 396,6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22 667,8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49" marR="8149" marT="8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937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5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4699"/>
            <a:ext cx="1219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D13F2E7-93E2-454A-A0DE-9EC4F014A5CE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-141668"/>
            <a:ext cx="11449050" cy="864910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latin typeface="Constantia" panose="02030602050306030303" pitchFamily="18" charset="0"/>
              </a:rPr>
              <a:t>Прогнозируемые поступления  субвенций в  бюджет на 2024 год и плановый период 2025 и 2026 годов, тыс. руб.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BA5716-81A3-460C-933F-FCC318386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316780"/>
              </p:ext>
            </p:extLst>
          </p:nvPr>
        </p:nvGraphicFramePr>
        <p:xfrm>
          <a:off x="192088" y="566670"/>
          <a:ext cx="11807825" cy="621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8469">
                  <a:extLst>
                    <a:ext uri="{9D8B030D-6E8A-4147-A177-3AD203B41FA5}">
                      <a16:colId xmlns:a16="http://schemas.microsoft.com/office/drawing/2014/main" val="3714506906"/>
                    </a:ext>
                  </a:extLst>
                </a:gridCol>
                <a:gridCol w="1152920">
                  <a:extLst>
                    <a:ext uri="{9D8B030D-6E8A-4147-A177-3AD203B41FA5}">
                      <a16:colId xmlns:a16="http://schemas.microsoft.com/office/drawing/2014/main" val="474859557"/>
                    </a:ext>
                  </a:extLst>
                </a:gridCol>
                <a:gridCol w="1023218">
                  <a:extLst>
                    <a:ext uri="{9D8B030D-6E8A-4147-A177-3AD203B41FA5}">
                      <a16:colId xmlns:a16="http://schemas.microsoft.com/office/drawing/2014/main" val="654346221"/>
                    </a:ext>
                  </a:extLst>
                </a:gridCol>
                <a:gridCol w="1023218">
                  <a:extLst>
                    <a:ext uri="{9D8B030D-6E8A-4147-A177-3AD203B41FA5}">
                      <a16:colId xmlns:a16="http://schemas.microsoft.com/office/drawing/2014/main" val="43575428"/>
                    </a:ext>
                  </a:extLst>
                </a:gridCol>
              </a:tblGrid>
              <a:tr h="250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594566"/>
                  </a:ext>
                </a:extLst>
              </a:tr>
              <a:tr h="458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полномочий по хранению, комплектованию, учету и использованию архивных документов, относящихся к государственной собственности Иркутской области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489208"/>
                  </a:ext>
                </a:extLst>
              </a:tr>
              <a:tr h="23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в сфере труда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1 741,9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1 741,9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1 741,9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400153"/>
                  </a:ext>
                </a:extLst>
              </a:tr>
              <a:tr h="458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определению персонального состава и обеспечению деятельности районных (городских), районных в городах комиссий по делам несовершеннолетних и защите их прав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1 757,7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1 757,7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1 757,7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465305"/>
                  </a:ext>
                </a:extLst>
              </a:tr>
              <a:tr h="3538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предоставлению мер социальной поддержки многодетным и малоимущим семьям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1 069,8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570859"/>
                  </a:ext>
                </a:extLst>
              </a:tr>
              <a:tr h="3860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определению персонального состава и обеспечению деятельности административных комиссий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1 747,3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1 747,3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1 747,3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756060"/>
                  </a:ext>
                </a:extLst>
              </a:tr>
              <a:tr h="458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организации проведения мероприятий по отлову и содержанию безнадзорных собак и кошек в границах населенных пунктов Иркутской области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652068"/>
                  </a:ext>
                </a:extLst>
              </a:tr>
              <a:tr h="7720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определению перечня должностных лиц органов местного самоуправления, уполномоченных составлять протоколы об административных правонарушениях, предусмотренных отдельными законами Иркутской области об административной ответственности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526522"/>
                  </a:ext>
                </a:extLst>
              </a:tr>
              <a:tr h="23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обеспечению бесплатным двухразовым питанием детей-инвалидов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775912"/>
                  </a:ext>
                </a:extLst>
              </a:tr>
              <a:tr h="684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 за счет средств областного бюджета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1 001,3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765778"/>
                  </a:ext>
                </a:extLst>
              </a:tr>
              <a:tr h="458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полномочия по составлению (изменению) списков кандидатов в присяжные заседатели федеральных судов общей юрисдикции в Российской Федерации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967662"/>
                  </a:ext>
                </a:extLst>
              </a:tr>
              <a:tr h="77200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организациях, обеспечение дополнительного образования детей в муниципальных общеобразовательных организациях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172 693,1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169 799,5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166 188,6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434845"/>
                  </a:ext>
                </a:extLst>
              </a:tr>
              <a:tr h="458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 прав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72 074,0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66 282,8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68 758,9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48757"/>
                  </a:ext>
                </a:extLst>
              </a:tr>
              <a:tr h="2338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254 065,7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245 192,0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244 115,6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7" marR="8257" marT="8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95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82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B3C4E51-2355-4DFD-AD35-47361AEBAECE}"/>
              </a:ext>
            </a:extLst>
          </p:cNvPr>
          <p:cNvSpPr txBox="1">
            <a:spLocks noChangeArrowheads="1"/>
          </p:cNvSpPr>
          <p:nvPr/>
        </p:nvSpPr>
        <p:spPr>
          <a:xfrm>
            <a:off x="550863" y="154546"/>
            <a:ext cx="11449050" cy="875742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2800" b="1" dirty="0">
                <a:latin typeface="Constantia" panose="02030602050306030303" pitchFamily="18" charset="0"/>
              </a:rPr>
              <a:t>Прогнозируемые поступления межбюджетных трансфертов в  бюджет на 2024 год и плановый период 2025 и 2026 годов, тыс. руб.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19BD2E4-B9B9-4AC6-AD26-14F2ED7C8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119775"/>
              </p:ext>
            </p:extLst>
          </p:nvPr>
        </p:nvGraphicFramePr>
        <p:xfrm>
          <a:off x="296214" y="1184834"/>
          <a:ext cx="11703699" cy="52159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9394">
                  <a:extLst>
                    <a:ext uri="{9D8B030D-6E8A-4147-A177-3AD203B41FA5}">
                      <a16:colId xmlns:a16="http://schemas.microsoft.com/office/drawing/2014/main" val="2521035860"/>
                    </a:ext>
                  </a:extLst>
                </a:gridCol>
                <a:gridCol w="1121435">
                  <a:extLst>
                    <a:ext uri="{9D8B030D-6E8A-4147-A177-3AD203B41FA5}">
                      <a16:colId xmlns:a16="http://schemas.microsoft.com/office/drawing/2014/main" val="547720733"/>
                    </a:ext>
                  </a:extLst>
                </a:gridCol>
                <a:gridCol w="1121435">
                  <a:extLst>
                    <a:ext uri="{9D8B030D-6E8A-4147-A177-3AD203B41FA5}">
                      <a16:colId xmlns:a16="http://schemas.microsoft.com/office/drawing/2014/main" val="218482730"/>
                    </a:ext>
                  </a:extLst>
                </a:gridCol>
                <a:gridCol w="1121435">
                  <a:extLst>
                    <a:ext uri="{9D8B030D-6E8A-4147-A177-3AD203B41FA5}">
                      <a16:colId xmlns:a16="http://schemas.microsoft.com/office/drawing/2014/main" val="3040780172"/>
                    </a:ext>
                  </a:extLst>
                </a:gridCol>
              </a:tblGrid>
              <a:tr h="413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4503"/>
                  </a:ext>
                </a:extLst>
              </a:tr>
              <a:tr h="826921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переданные полномочия по исполнение бюджета и сметы поселений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5 840,30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5 840,30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5 840,30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706849"/>
                  </a:ext>
                </a:extLst>
              </a:tr>
              <a:tr h="938238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 внешнего финансового контроля поселений, входящих в состав МО "Катангский район"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963,50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963,50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963,50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165579"/>
                  </a:ext>
                </a:extLst>
              </a:tr>
              <a:tr h="138350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переданные полномочия по внутреннему муниципальному финансовому контролю и по контролю в сфере закупок товаров, работ, услуг для обеспечения муниципальных нужд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819,70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819,70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819,70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458280"/>
                  </a:ext>
                </a:extLst>
              </a:tr>
              <a:tr h="1240382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"Молодежная политика, работа с детьми и молодежью Преображенского муниципального образования "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171,10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171,10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171,10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313353"/>
                  </a:ext>
                </a:extLst>
              </a:tr>
              <a:tr h="41346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7 794,60</a:t>
                      </a:r>
                      <a:endParaRPr lang="ru-RU" sz="20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7 794,60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7 794,60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881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67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7E13321-C9F6-4131-B14C-83599763276E}"/>
              </a:ext>
            </a:extLst>
          </p:cNvPr>
          <p:cNvSpPr txBox="1">
            <a:spLocks noChangeArrowheads="1"/>
          </p:cNvSpPr>
          <p:nvPr/>
        </p:nvSpPr>
        <p:spPr>
          <a:xfrm>
            <a:off x="263525" y="0"/>
            <a:ext cx="11809413" cy="865632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бюджета муниципального образования « Катангский район» в разрезе отраслей, тыс. руб.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8866AB2-7663-4DB7-ABA7-0496AA1AC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35481"/>
              </p:ext>
            </p:extLst>
          </p:nvPr>
        </p:nvGraphicFramePr>
        <p:xfrm>
          <a:off x="263525" y="1030310"/>
          <a:ext cx="11700947" cy="5731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55281">
                  <a:extLst>
                    <a:ext uri="{9D8B030D-6E8A-4147-A177-3AD203B41FA5}">
                      <a16:colId xmlns:a16="http://schemas.microsoft.com/office/drawing/2014/main" val="2217000760"/>
                    </a:ext>
                  </a:extLst>
                </a:gridCol>
                <a:gridCol w="1293893">
                  <a:extLst>
                    <a:ext uri="{9D8B030D-6E8A-4147-A177-3AD203B41FA5}">
                      <a16:colId xmlns:a16="http://schemas.microsoft.com/office/drawing/2014/main" val="971858950"/>
                    </a:ext>
                  </a:extLst>
                </a:gridCol>
                <a:gridCol w="1281913">
                  <a:extLst>
                    <a:ext uri="{9D8B030D-6E8A-4147-A177-3AD203B41FA5}">
                      <a16:colId xmlns:a16="http://schemas.microsoft.com/office/drawing/2014/main" val="1207463937"/>
                    </a:ext>
                  </a:extLst>
                </a:gridCol>
                <a:gridCol w="1277919">
                  <a:extLst>
                    <a:ext uri="{9D8B030D-6E8A-4147-A177-3AD203B41FA5}">
                      <a16:colId xmlns:a16="http://schemas.microsoft.com/office/drawing/2014/main" val="2437016881"/>
                    </a:ext>
                  </a:extLst>
                </a:gridCol>
                <a:gridCol w="1229996">
                  <a:extLst>
                    <a:ext uri="{9D8B030D-6E8A-4147-A177-3AD203B41FA5}">
                      <a16:colId xmlns:a16="http://schemas.microsoft.com/office/drawing/2014/main" val="2593199699"/>
                    </a:ext>
                  </a:extLst>
                </a:gridCol>
                <a:gridCol w="1261945">
                  <a:extLst>
                    <a:ext uri="{9D8B030D-6E8A-4147-A177-3AD203B41FA5}">
                      <a16:colId xmlns:a16="http://schemas.microsoft.com/office/drawing/2014/main" val="142602731"/>
                    </a:ext>
                  </a:extLst>
                </a:gridCol>
              </a:tblGrid>
              <a:tr h="350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(факт)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(оценка)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31172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100 482,9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127 954,2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105 016,6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107 772,8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110 193,0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0908957"/>
                  </a:ext>
                </a:extLst>
              </a:tr>
              <a:tr h="65755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6 682,9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10 165,3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7 931,2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7 477,1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9 399,2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955460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103 839,7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143 129,8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141 637,3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131 154,4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130 801,3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625458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12 500,3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30 033,4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26 566,7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367600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95 827,3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98 067,3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101 990,0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106 069,6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315682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395 814,8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461 745,0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431 960,5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442 486,9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448 083,7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801348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55 584,7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88 891,2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55 925,6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51 203,3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54 263,2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527142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 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1 326,8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600503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7 962,3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6 397,4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6 840,9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7 019,3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7 206,7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307757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584391"/>
                  </a:ext>
                </a:extLst>
              </a:tr>
              <a:tr h="36716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267211"/>
                  </a:ext>
                </a:extLst>
              </a:tr>
              <a:tr h="70095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30 486,4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32 361,0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33 472,7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34 748,5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36 305,7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808081"/>
                  </a:ext>
                </a:extLst>
              </a:tr>
              <a:tr h="35047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701 294,3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980 698,6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912 280,2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910 903,0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906 024,0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4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491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627C321-9201-496F-8841-C1BCF5A8F5AF}"/>
              </a:ext>
            </a:extLst>
          </p:cNvPr>
          <p:cNvSpPr txBox="1">
            <a:spLocks noChangeArrowheads="1"/>
          </p:cNvSpPr>
          <p:nvPr/>
        </p:nvSpPr>
        <p:spPr>
          <a:xfrm>
            <a:off x="263525" y="0"/>
            <a:ext cx="11809413" cy="816864"/>
          </a:xfrm>
          <a:prstGeom prst="rect">
            <a:avLst/>
          </a:prstGeom>
          <a:effectLst>
            <a:outerShdw algn="ctr" rotWithShape="0">
              <a:schemeClr val="hlink"/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Структура расходов по разделам муниципального образования «Катангский район» на 2024 год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Диаграмма 5">
            <a:extLst>
              <a:ext uri="{FF2B5EF4-FFF2-40B4-BE49-F238E27FC236}">
                <a16:creationId xmlns:a16="http://schemas.microsoft.com/office/drawing/2014/main" id="{41FE50BD-68C1-4EF0-A19A-ABD3E91A5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509626"/>
              </p:ext>
            </p:extLst>
          </p:nvPr>
        </p:nvGraphicFramePr>
        <p:xfrm>
          <a:off x="119062" y="561181"/>
          <a:ext cx="12072938" cy="629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631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6BBAB395-50A6-4D7F-A2F3-6C5000B0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3">
            <a:extLst>
              <a:ext uri="{FF2B5EF4-FFF2-40B4-BE49-F238E27FC236}">
                <a16:creationId xmlns:a16="http://schemas.microsoft.com/office/drawing/2014/main" id="{F3C3C39D-C682-442F-8B34-FA92ED46BB72}"/>
              </a:ext>
            </a:extLst>
          </p:cNvPr>
          <p:cNvSpPr txBox="1">
            <a:spLocks/>
          </p:cNvSpPr>
          <p:nvPr/>
        </p:nvSpPr>
        <p:spPr>
          <a:xfrm>
            <a:off x="119063" y="0"/>
            <a:ext cx="5832475" cy="5257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Катангский район  расположен на севере Иркутской области России, самый северный и крупный в составе области</a:t>
            </a:r>
          </a:p>
          <a:p>
            <a:pPr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Общая площадь -139 043 км² </a:t>
            </a:r>
          </a:p>
          <a:p>
            <a:pPr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численность на  01.01.2023 года  составляет 3 025 человек</a:t>
            </a:r>
          </a:p>
          <a:p>
            <a:pPr>
              <a:defRPr/>
            </a:pP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Сельские поселения:</a:t>
            </a:r>
          </a:p>
          <a:p>
            <a:pPr>
              <a:defRPr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Ербогаченское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муниципальное образование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Преображенское  муниципальное образование 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Непское  муниципальное образование  </a:t>
            </a:r>
          </a:p>
          <a:p>
            <a:pPr>
              <a:defRPr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Подволошинское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53723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319685" cy="69389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BA363F-6D23-4847-BAFB-C8340E22F947}"/>
              </a:ext>
            </a:extLst>
          </p:cNvPr>
          <p:cNvSpPr/>
          <p:nvPr/>
        </p:nvSpPr>
        <p:spPr>
          <a:xfrm>
            <a:off x="206062" y="0"/>
            <a:ext cx="11878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Расходы бюджета муниципального образования « Катангский район» в разрезе  муниципальных программ, тыс. руб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314C48B-75EF-4587-AE53-92D44B81D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6689"/>
              </p:ext>
            </p:extLst>
          </p:nvPr>
        </p:nvGraphicFramePr>
        <p:xfrm>
          <a:off x="206062" y="613612"/>
          <a:ext cx="11878847" cy="6244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18968">
                  <a:extLst>
                    <a:ext uri="{9D8B030D-6E8A-4147-A177-3AD203B41FA5}">
                      <a16:colId xmlns:a16="http://schemas.microsoft.com/office/drawing/2014/main" val="602294076"/>
                    </a:ext>
                  </a:extLst>
                </a:gridCol>
                <a:gridCol w="1355251">
                  <a:extLst>
                    <a:ext uri="{9D8B030D-6E8A-4147-A177-3AD203B41FA5}">
                      <a16:colId xmlns:a16="http://schemas.microsoft.com/office/drawing/2014/main" val="2106054711"/>
                    </a:ext>
                  </a:extLst>
                </a:gridCol>
                <a:gridCol w="1310348">
                  <a:extLst>
                    <a:ext uri="{9D8B030D-6E8A-4147-A177-3AD203B41FA5}">
                      <a16:colId xmlns:a16="http://schemas.microsoft.com/office/drawing/2014/main" val="2984650434"/>
                    </a:ext>
                  </a:extLst>
                </a:gridCol>
                <a:gridCol w="1163392">
                  <a:extLst>
                    <a:ext uri="{9D8B030D-6E8A-4147-A177-3AD203B41FA5}">
                      <a16:colId xmlns:a16="http://schemas.microsoft.com/office/drawing/2014/main" val="1193292684"/>
                    </a:ext>
                  </a:extLst>
                </a:gridCol>
                <a:gridCol w="1208296">
                  <a:extLst>
                    <a:ext uri="{9D8B030D-6E8A-4147-A177-3AD203B41FA5}">
                      <a16:colId xmlns:a16="http://schemas.microsoft.com/office/drawing/2014/main" val="1463413251"/>
                    </a:ext>
                  </a:extLst>
                </a:gridCol>
                <a:gridCol w="1322592">
                  <a:extLst>
                    <a:ext uri="{9D8B030D-6E8A-4147-A177-3AD203B41FA5}">
                      <a16:colId xmlns:a16="http://schemas.microsoft.com/office/drawing/2014/main" val="2425603752"/>
                    </a:ext>
                  </a:extLst>
                </a:gridCol>
              </a:tblGrid>
              <a:tr h="273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(факт)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(оценка)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197965"/>
                  </a:ext>
                </a:extLst>
              </a:tr>
              <a:tr h="663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образования в муниципальном образовании «Катангский район»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367 047,4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407 872,4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393 720,1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404 246,5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409 843,4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6048345"/>
                  </a:ext>
                </a:extLst>
              </a:tr>
              <a:tr h="572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культуры в муниципальном образовании «Катангский район»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56 022,3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67 156,6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55 679,6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50 957,3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54 017,3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710962"/>
                  </a:ext>
                </a:extLst>
              </a:tr>
              <a:tr h="85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муниципальными финансами в муниципальном образовании «Катангский район»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53 614,1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63 669,7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67 578,0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68 266,3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69 408,3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841627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«Безопасный город»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6 682,9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11 126,4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8 131,2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7 677,1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9 599,1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851039"/>
                  </a:ext>
                </a:extLst>
              </a:tr>
              <a:tr h="7155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«Экономическое развитие муниципального образования «Катангский район»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201 665,1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293 622,0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214 644,2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224 233,4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236 733,7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429986"/>
                  </a:ext>
                </a:extLst>
              </a:tr>
              <a:tr h="5724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«Социальное развитие муниципального образования «Катангский район» 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375,5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671,3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845,8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845,8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845,8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904775"/>
                  </a:ext>
                </a:extLst>
              </a:tr>
              <a:tr h="85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«Устойчивое развитие сельских территорий муниципального образования «Катангский район»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4 497,8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123 974,7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161 934,5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142 966,4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112 581,6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900730"/>
                  </a:ext>
                </a:extLst>
              </a:tr>
              <a:tr h="85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культуры, спорта и молодежной политики в муниципальном образовании «Катангский район»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332,1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738773"/>
                  </a:ext>
                </a:extLst>
              </a:tr>
              <a:tr h="286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мероприятия</a:t>
                      </a:r>
                      <a:endParaRPr lang="ru-RU" sz="16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11 389,2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12 273,4</a:t>
                      </a:r>
                      <a:endParaRPr lang="ru-RU" sz="1600" b="0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9 546,8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11 510,2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12 794,8  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9309561"/>
                  </a:ext>
                </a:extLst>
              </a:tr>
              <a:tr h="29921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701 294,3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980 698,6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912 280,2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910 903,0</a:t>
                      </a:r>
                      <a:endParaRPr lang="ru-RU" sz="1600" b="1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906 024,0</a:t>
                      </a:r>
                      <a:endParaRPr lang="ru-RU" sz="16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32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A014775-1E2E-4183-9E30-6D4B598A50B8}"/>
              </a:ext>
            </a:extLst>
          </p:cNvPr>
          <p:cNvSpPr txBox="1">
            <a:spLocks/>
          </p:cNvSpPr>
          <p:nvPr/>
        </p:nvSpPr>
        <p:spPr>
          <a:xfrm>
            <a:off x="80963" y="-103188"/>
            <a:ext cx="12030075" cy="640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МП «Развитие образования в МО «Катангский район»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9A9CF7F-0B7F-4217-B6CD-ED84EBD99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014721"/>
              </p:ext>
            </p:extLst>
          </p:nvPr>
        </p:nvGraphicFramePr>
        <p:xfrm>
          <a:off x="562708" y="629104"/>
          <a:ext cx="10609384" cy="64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09384">
                  <a:extLst>
                    <a:ext uri="{9D8B030D-6E8A-4147-A177-3AD203B41FA5}">
                      <a16:colId xmlns:a16="http://schemas.microsoft.com/office/drawing/2014/main" val="1427941330"/>
                    </a:ext>
                  </a:extLst>
                </a:gridCol>
              </a:tblGrid>
              <a:tr h="640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i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Повышение доступности качественного образования в МО «Катангский район»</a:t>
                      </a:r>
                      <a:endParaRPr lang="ru-RU" sz="19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30789"/>
                  </a:ext>
                </a:extLst>
              </a:tr>
            </a:tbl>
          </a:graphicData>
        </a:graphic>
      </p:graphicFrame>
      <p:graphicFrame>
        <p:nvGraphicFramePr>
          <p:cNvPr id="6" name="Диаграмма 14">
            <a:extLst>
              <a:ext uri="{FF2B5EF4-FFF2-40B4-BE49-F238E27FC236}">
                <a16:creationId xmlns:a16="http://schemas.microsoft.com/office/drawing/2014/main" id="{85B3E243-4164-449E-99BD-819C546684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839486"/>
              </p:ext>
            </p:extLst>
          </p:nvPr>
        </p:nvGraphicFramePr>
        <p:xfrm>
          <a:off x="0" y="1027294"/>
          <a:ext cx="5850905" cy="571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65EE7D9-B961-46F5-BA12-43B33F25A8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8959633"/>
              </p:ext>
            </p:extLst>
          </p:nvPr>
        </p:nvGraphicFramePr>
        <p:xfrm>
          <a:off x="6096000" y="2485132"/>
          <a:ext cx="1663288" cy="131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2BAD5B-AB5C-4679-8006-C13667EF831D}"/>
              </a:ext>
            </a:extLst>
          </p:cNvPr>
          <p:cNvSpPr/>
          <p:nvPr/>
        </p:nvSpPr>
        <p:spPr>
          <a:xfrm>
            <a:off x="6044491" y="2156871"/>
            <a:ext cx="9338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44FEAA4-4ECE-4C14-9DCC-BB273DF41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383120"/>
              </p:ext>
            </p:extLst>
          </p:nvPr>
        </p:nvGraphicFramePr>
        <p:xfrm>
          <a:off x="7883946" y="2485132"/>
          <a:ext cx="1489888" cy="135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4C4431E-0FF0-4DC6-989F-0D5810EAF5E6}"/>
              </a:ext>
            </a:extLst>
          </p:cNvPr>
          <p:cNvSpPr/>
          <p:nvPr/>
        </p:nvSpPr>
        <p:spPr>
          <a:xfrm>
            <a:off x="7458076" y="2213540"/>
            <a:ext cx="963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C3DC5-D16A-4F69-A0CC-A45F1CBDAEE4}"/>
              </a:ext>
            </a:extLst>
          </p:cNvPr>
          <p:cNvSpPr txBox="1"/>
          <p:nvPr/>
        </p:nvSpPr>
        <p:spPr>
          <a:xfrm>
            <a:off x="6280484" y="1453472"/>
            <a:ext cx="46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 в расходах бюджета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 год                     2025год                            2026 год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DBDDB18-AEC6-42E6-927E-72D577C668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816468"/>
              </p:ext>
            </p:extLst>
          </p:nvPr>
        </p:nvGraphicFramePr>
        <p:xfrm>
          <a:off x="9998241" y="2112445"/>
          <a:ext cx="1369571" cy="158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471FE6-47EE-4AED-8E5B-4233C0A60D77}"/>
              </a:ext>
            </a:extLst>
          </p:cNvPr>
          <p:cNvSpPr/>
          <p:nvPr/>
        </p:nvSpPr>
        <p:spPr>
          <a:xfrm>
            <a:off x="9326984" y="2213540"/>
            <a:ext cx="10442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5E16546-A532-41DC-BAEF-81F153022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552408"/>
              </p:ext>
            </p:extLst>
          </p:nvPr>
        </p:nvGraphicFramePr>
        <p:xfrm>
          <a:off x="6096000" y="4646083"/>
          <a:ext cx="4924925" cy="151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AA06BF-6DC4-48C9-8CCA-1B2CA351CCF1}"/>
              </a:ext>
            </a:extLst>
          </p:cNvPr>
          <p:cNvSpPr/>
          <p:nvPr/>
        </p:nvSpPr>
        <p:spPr>
          <a:xfrm>
            <a:off x="6725653" y="3862067"/>
            <a:ext cx="3473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0CF4F74-64FF-4E44-BE0F-ADD9D4AD155A}"/>
              </a:ext>
            </a:extLst>
          </p:cNvPr>
          <p:cNvSpPr/>
          <p:nvPr/>
        </p:nvSpPr>
        <p:spPr>
          <a:xfrm>
            <a:off x="5656831" y="6100923"/>
            <a:ext cx="6616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населения Муниципального образования 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«Катангский район» качеством предоставляемых образовательных услуг, % </a:t>
            </a:r>
          </a:p>
        </p:txBody>
      </p:sp>
    </p:spTree>
    <p:extLst>
      <p:ext uri="{BB962C8B-B14F-4D97-AF65-F5344CB8AC3E}">
        <p14:creationId xmlns:p14="http://schemas.microsoft.com/office/powerpoint/2010/main" val="972627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72"/>
            <a:ext cx="12252158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525E0C1-3B66-463C-A12D-759B03D8CA77}"/>
              </a:ext>
            </a:extLst>
          </p:cNvPr>
          <p:cNvSpPr txBox="1">
            <a:spLocks/>
          </p:cNvSpPr>
          <p:nvPr/>
        </p:nvSpPr>
        <p:spPr>
          <a:xfrm>
            <a:off x="0" y="-214018"/>
            <a:ext cx="12090400" cy="7386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5924550" algn="l"/>
              </a:tabLs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МП «Развитие культуры в МО «Катангский район»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9F5BF45-1814-4EAC-990D-8878F0BBB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1954"/>
              </p:ext>
            </p:extLst>
          </p:nvPr>
        </p:nvGraphicFramePr>
        <p:xfrm>
          <a:off x="204537" y="629104"/>
          <a:ext cx="11706726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6726">
                  <a:extLst>
                    <a:ext uri="{9D8B030D-6E8A-4147-A177-3AD203B41FA5}">
                      <a16:colId xmlns:a16="http://schemas.microsoft.com/office/drawing/2014/main" val="1427941330"/>
                    </a:ext>
                  </a:extLst>
                </a:gridCol>
              </a:tblGrid>
              <a:tr h="640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i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условий, обеспечивающих равный доступ населения Катангского района к культурным ценностям и услугам, формирование благоприятной среды для творческой самореализации граждан в рамках решения вопросов местного значения</a:t>
                      </a:r>
                      <a:endParaRPr lang="ru-RU" sz="19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30789"/>
                  </a:ext>
                </a:extLst>
              </a:tr>
            </a:tbl>
          </a:graphicData>
        </a:graphic>
      </p:graphicFrame>
      <p:graphicFrame>
        <p:nvGraphicFramePr>
          <p:cNvPr id="4" name="Диаграмма 14">
            <a:extLst>
              <a:ext uri="{FF2B5EF4-FFF2-40B4-BE49-F238E27FC236}">
                <a16:creationId xmlns:a16="http://schemas.microsoft.com/office/drawing/2014/main" id="{CAD1274B-D9CA-48E1-BA66-3A28C47E1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301215"/>
              </p:ext>
            </p:extLst>
          </p:nvPr>
        </p:nvGraphicFramePr>
        <p:xfrm>
          <a:off x="1" y="1467304"/>
          <a:ext cx="5591908" cy="533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97D0AF4-71A0-4D87-8469-E1DD90F532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840117"/>
              </p:ext>
            </p:extLst>
          </p:nvPr>
        </p:nvGraphicFramePr>
        <p:xfrm>
          <a:off x="6069367" y="4217240"/>
          <a:ext cx="5943600" cy="188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F7C1FA-BFA6-49D6-8B23-28625D7ABC48}"/>
              </a:ext>
            </a:extLst>
          </p:cNvPr>
          <p:cNvSpPr/>
          <p:nvPr/>
        </p:nvSpPr>
        <p:spPr>
          <a:xfrm>
            <a:off x="7158328" y="3699887"/>
            <a:ext cx="3473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Целевые индикаторы, показатели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08FAE87-B26B-4416-A42E-09D662A1F975}"/>
              </a:ext>
            </a:extLst>
          </p:cNvPr>
          <p:cNvSpPr/>
          <p:nvPr/>
        </p:nvSpPr>
        <p:spPr>
          <a:xfrm>
            <a:off x="5591909" y="6100923"/>
            <a:ext cx="6498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Удовлетворённость </a:t>
            </a:r>
            <a:r>
              <a:rPr lang="ru-RU" altLang="ru-RU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деятельностью органов местного самоуправления муниципального района развитием культурно-досуговой сферы, отдыха, развлечений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 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AA27963-8672-41ED-9794-2A352B8CF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234636"/>
              </p:ext>
            </p:extLst>
          </p:nvPr>
        </p:nvGraphicFramePr>
        <p:xfrm>
          <a:off x="6184846" y="2541375"/>
          <a:ext cx="1358954" cy="129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1746E513-587C-4953-BF9B-D191F3944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523346"/>
              </p:ext>
            </p:extLst>
          </p:nvPr>
        </p:nvGraphicFramePr>
        <p:xfrm>
          <a:off x="8061158" y="2541376"/>
          <a:ext cx="1371600" cy="128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0BF2948-3B0A-4A77-BE9B-FD1AF9DDC0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507954"/>
              </p:ext>
            </p:extLst>
          </p:nvPr>
        </p:nvGraphicFramePr>
        <p:xfrm>
          <a:off x="10130589" y="2541376"/>
          <a:ext cx="1474644" cy="1332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C67A1DB-8FF0-4D13-B8BF-D769ABC00BAB}"/>
              </a:ext>
            </a:extLst>
          </p:cNvPr>
          <p:cNvSpPr/>
          <p:nvPr/>
        </p:nvSpPr>
        <p:spPr>
          <a:xfrm>
            <a:off x="5880667" y="2273966"/>
            <a:ext cx="10976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FD6E57-D962-4206-B5BD-D4DE09F461C9}"/>
              </a:ext>
            </a:extLst>
          </p:cNvPr>
          <p:cNvSpPr/>
          <p:nvPr/>
        </p:nvSpPr>
        <p:spPr>
          <a:xfrm>
            <a:off x="7354071" y="2291672"/>
            <a:ext cx="1533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E4EB1F4-1941-47F8-85DF-5846BC02813E}"/>
              </a:ext>
            </a:extLst>
          </p:cNvPr>
          <p:cNvSpPr/>
          <p:nvPr/>
        </p:nvSpPr>
        <p:spPr>
          <a:xfrm>
            <a:off x="9585158" y="2291672"/>
            <a:ext cx="11638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4D3477-849F-4E2E-BEC2-32FB0C8CDDA3}"/>
              </a:ext>
            </a:extLst>
          </p:cNvPr>
          <p:cNvSpPr txBox="1"/>
          <p:nvPr/>
        </p:nvSpPr>
        <p:spPr>
          <a:xfrm>
            <a:off x="6280484" y="1453472"/>
            <a:ext cx="462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 расходах бюджета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 год                     2025год        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3660626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307FB3-84C6-4C64-B901-B8A758968BFB}"/>
              </a:ext>
            </a:extLst>
          </p:cNvPr>
          <p:cNvSpPr txBox="1">
            <a:spLocks/>
          </p:cNvSpPr>
          <p:nvPr/>
        </p:nvSpPr>
        <p:spPr>
          <a:xfrm>
            <a:off x="101600" y="-100013"/>
            <a:ext cx="11988800" cy="665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МП «Управление муниципальными финансами в МО «Катангский район»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35D9264-29D5-48C0-BF14-1DAC519E6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54850"/>
              </p:ext>
            </p:extLst>
          </p:nvPr>
        </p:nvGraphicFramePr>
        <p:xfrm>
          <a:off x="204537" y="629104"/>
          <a:ext cx="11706726" cy="64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6726">
                  <a:extLst>
                    <a:ext uri="{9D8B030D-6E8A-4147-A177-3AD203B41FA5}">
                      <a16:colId xmlns:a16="http://schemas.microsoft.com/office/drawing/2014/main" val="1427941330"/>
                    </a:ext>
                  </a:extLst>
                </a:gridCol>
              </a:tblGrid>
              <a:tr h="640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b="1" i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качества управления муниципальными финансами, создание условий для эффективного и ответственного управления муниципальными финансами</a:t>
                      </a:r>
                      <a:endParaRPr lang="ru-RU" sz="19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30789"/>
                  </a:ext>
                </a:extLst>
              </a:tr>
            </a:tbl>
          </a:graphicData>
        </a:graphic>
      </p:graphicFrame>
      <p:graphicFrame>
        <p:nvGraphicFramePr>
          <p:cNvPr id="4" name="Диаграмма 14">
            <a:extLst>
              <a:ext uri="{FF2B5EF4-FFF2-40B4-BE49-F238E27FC236}">
                <a16:creationId xmlns:a16="http://schemas.microsoft.com/office/drawing/2014/main" id="{AC5EB505-29AF-4DED-BCB9-DC5B58C7C4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94769"/>
              </p:ext>
            </p:extLst>
          </p:nvPr>
        </p:nvGraphicFramePr>
        <p:xfrm>
          <a:off x="7029116" y="1453472"/>
          <a:ext cx="5162884" cy="540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C14B551-24C4-4102-8659-E8DF01B6F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355246"/>
              </p:ext>
            </p:extLst>
          </p:nvPr>
        </p:nvGraphicFramePr>
        <p:xfrm>
          <a:off x="204536" y="2719137"/>
          <a:ext cx="1485234" cy="128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F43AF6C-3AA8-4B61-B651-D9D0D3618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014236"/>
              </p:ext>
            </p:extLst>
          </p:nvPr>
        </p:nvGraphicFramePr>
        <p:xfrm>
          <a:off x="2125578" y="2634916"/>
          <a:ext cx="1506622" cy="136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8A57F6BA-E6CB-4852-8931-FECFECC19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98084"/>
              </p:ext>
            </p:extLst>
          </p:nvPr>
        </p:nvGraphicFramePr>
        <p:xfrm>
          <a:off x="3777918" y="2634917"/>
          <a:ext cx="2355513" cy="13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3BBCBE6-D82B-440F-8A7B-5709126F68C1}"/>
              </a:ext>
            </a:extLst>
          </p:cNvPr>
          <p:cNvSpPr/>
          <p:nvPr/>
        </p:nvSpPr>
        <p:spPr>
          <a:xfrm>
            <a:off x="204537" y="2251144"/>
            <a:ext cx="9504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88CFD00-2CC7-4C8C-8700-BF55140C0C1D}"/>
              </a:ext>
            </a:extLst>
          </p:cNvPr>
          <p:cNvSpPr/>
          <p:nvPr/>
        </p:nvSpPr>
        <p:spPr>
          <a:xfrm>
            <a:off x="1828801" y="2251144"/>
            <a:ext cx="1090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AB7BE0-5CC0-4391-8A70-02CAB5865D5F}"/>
              </a:ext>
            </a:extLst>
          </p:cNvPr>
          <p:cNvSpPr/>
          <p:nvPr/>
        </p:nvSpPr>
        <p:spPr>
          <a:xfrm>
            <a:off x="3777917" y="2284211"/>
            <a:ext cx="1384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F47274-172C-421B-93F2-AE23145E4C71}"/>
              </a:ext>
            </a:extLst>
          </p:cNvPr>
          <p:cNvSpPr txBox="1"/>
          <p:nvPr/>
        </p:nvSpPr>
        <p:spPr>
          <a:xfrm>
            <a:off x="553454" y="1453472"/>
            <a:ext cx="5053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 расходах бюджета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 год                     2025год                            2026 год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D05BFF28-04E1-47AD-89FD-F10FB235F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822128"/>
              </p:ext>
            </p:extLst>
          </p:nvPr>
        </p:nvGraphicFramePr>
        <p:xfrm>
          <a:off x="0" y="4036965"/>
          <a:ext cx="7029118" cy="2736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9058">
                  <a:extLst>
                    <a:ext uri="{9D8B030D-6E8A-4147-A177-3AD203B41FA5}">
                      <a16:colId xmlns:a16="http://schemas.microsoft.com/office/drawing/2014/main" val="2333028972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2937792098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1352110616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1897527222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1685877282"/>
                    </a:ext>
                  </a:extLst>
                </a:gridCol>
                <a:gridCol w="704012">
                  <a:extLst>
                    <a:ext uri="{9D8B030D-6E8A-4147-A177-3AD203B41FA5}">
                      <a16:colId xmlns:a16="http://schemas.microsoft.com/office/drawing/2014/main" val="1412492380"/>
                    </a:ext>
                  </a:extLst>
                </a:gridCol>
              </a:tblGrid>
              <a:tr h="455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 (индикатора)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843130"/>
                  </a:ext>
                </a:extLst>
              </a:tr>
              <a:tr h="64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межбюджетных трансфертов из бюджета МО «Катангский район» в объеме собственных доходов бюджета МО «Катангский район»,%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580145"/>
                  </a:ext>
                </a:extLst>
              </a:tr>
              <a:tr h="49279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просроченной кредиторской задолженности  в расходах бюджетов сельских поселений,%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34871"/>
                  </a:ext>
                </a:extLst>
              </a:tr>
              <a:tr h="6476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дефицита бюджетов поселений к доходам бюджетов поселений, рассчитанное в соответствии с требованиями Бюджетного кодекса РФ,%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</a:t>
                      </a:r>
                    </a:p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197762"/>
                  </a:ext>
                </a:extLst>
              </a:tr>
              <a:tr h="4927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дефицита местного бюджета,%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 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55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3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99" y="-1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BA2C3B-DB39-4182-B4C2-B21270ABF2E8}"/>
              </a:ext>
            </a:extLst>
          </p:cNvPr>
          <p:cNvSpPr txBox="1">
            <a:spLocks/>
          </p:cNvSpPr>
          <p:nvPr/>
        </p:nvSpPr>
        <p:spPr>
          <a:xfrm>
            <a:off x="19050" y="1"/>
            <a:ext cx="11622088" cy="565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МП «Безопасный город»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52CEC3C-8684-4F7B-90A9-FF6A3B741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658124"/>
              </p:ext>
            </p:extLst>
          </p:nvPr>
        </p:nvGraphicFramePr>
        <p:xfrm>
          <a:off x="242637" y="607730"/>
          <a:ext cx="11706726" cy="112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06726">
                  <a:extLst>
                    <a:ext uri="{9D8B030D-6E8A-4147-A177-3AD203B41FA5}">
                      <a16:colId xmlns:a16="http://schemas.microsoft.com/office/drawing/2014/main" val="1427941330"/>
                    </a:ext>
                  </a:extLst>
                </a:gridCol>
              </a:tblGrid>
              <a:tr h="640217">
                <a:tc>
                  <a:txBody>
                    <a:bodyPr/>
                    <a:lstStyle/>
                    <a:p>
                      <a:r>
                        <a:rPr lang="ru-RU" sz="1900" b="1" i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2000" b="1" i="1" kern="1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 Повышение безопасности граждан Катангского района путем эффективного реагирования на угрозы чрезвычайных ситуаций и ликвидации их последствий.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 Обеспечение сохранности жизни и здоровья граждан, их имущества, гарантий их законных прав на безопасные условия движения на дорогах.</a:t>
                      </a:r>
                      <a:endParaRPr lang="ru-RU" sz="2000" b="1" i="1" kern="1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630789"/>
                  </a:ext>
                </a:extLst>
              </a:tr>
            </a:tbl>
          </a:graphicData>
        </a:graphic>
      </p:graphicFrame>
      <p:graphicFrame>
        <p:nvGraphicFramePr>
          <p:cNvPr id="4" name="Диаграмма 14">
            <a:extLst>
              <a:ext uri="{FF2B5EF4-FFF2-40B4-BE49-F238E27FC236}">
                <a16:creationId xmlns:a16="http://schemas.microsoft.com/office/drawing/2014/main" id="{116E7B23-6F72-469B-B7DB-9E9FCE33AC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275567"/>
              </p:ext>
            </p:extLst>
          </p:nvPr>
        </p:nvGraphicFramePr>
        <p:xfrm>
          <a:off x="114799" y="1453472"/>
          <a:ext cx="4990099" cy="511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D71A376-7D33-494C-83B7-2D53D4C00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222141"/>
              </p:ext>
            </p:extLst>
          </p:nvPr>
        </p:nvGraphicFramePr>
        <p:xfrm>
          <a:off x="5610223" y="4261590"/>
          <a:ext cx="6511927" cy="2269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5513">
                  <a:extLst>
                    <a:ext uri="{9D8B030D-6E8A-4147-A177-3AD203B41FA5}">
                      <a16:colId xmlns:a16="http://schemas.microsoft.com/office/drawing/2014/main" val="1403047178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4901082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6702773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400876535"/>
                    </a:ext>
                  </a:extLst>
                </a:gridCol>
                <a:gridCol w="469232">
                  <a:extLst>
                    <a:ext uri="{9D8B030D-6E8A-4147-A177-3AD203B41FA5}">
                      <a16:colId xmlns:a16="http://schemas.microsoft.com/office/drawing/2014/main" val="877076928"/>
                    </a:ext>
                  </a:extLst>
                </a:gridCol>
                <a:gridCol w="451519">
                  <a:extLst>
                    <a:ext uri="{9D8B030D-6E8A-4147-A177-3AD203B41FA5}">
                      <a16:colId xmlns:a16="http://schemas.microsoft.com/office/drawing/2014/main" val="205953321"/>
                    </a:ext>
                  </a:extLst>
                </a:gridCol>
              </a:tblGrid>
              <a:tr h="2744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 (индикатора)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03199"/>
                  </a:ext>
                </a:extLst>
              </a:tr>
              <a:tr h="7322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оснащённости аппаратно-программного комплекса «Безопасный город,%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490898"/>
                  </a:ext>
                </a:extLst>
              </a:tr>
              <a:tr h="622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чрезвычайных ситуаций и предпосылок к ним, кол-во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968006"/>
                  </a:ext>
                </a:extLst>
              </a:tr>
              <a:tr h="6407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 сил и средств гражданской обороны,%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360540"/>
                  </a:ext>
                </a:extLst>
              </a:tr>
            </a:tbl>
          </a:graphicData>
        </a:graphic>
      </p:graphicFrame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552A5F6F-CC3C-46F3-AFD9-509A58FFF719}"/>
              </a:ext>
            </a:extLst>
          </p:cNvPr>
          <p:cNvSpPr/>
          <p:nvPr/>
        </p:nvSpPr>
        <p:spPr>
          <a:xfrm rot="16200000">
            <a:off x="1722384" y="1517845"/>
            <a:ext cx="277001" cy="1740567"/>
          </a:xfrm>
          <a:prstGeom prst="rightBrace">
            <a:avLst>
              <a:gd name="adj1" fmla="val 8333"/>
              <a:gd name="adj2" fmla="val 518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>
            <a:extLst>
              <a:ext uri="{FF2B5EF4-FFF2-40B4-BE49-F238E27FC236}">
                <a16:creationId xmlns:a16="http://schemas.microsoft.com/office/drawing/2014/main" id="{954111AA-4785-4ADA-9A37-2AF4D8231451}"/>
              </a:ext>
            </a:extLst>
          </p:cNvPr>
          <p:cNvSpPr/>
          <p:nvPr/>
        </p:nvSpPr>
        <p:spPr>
          <a:xfrm rot="16200000">
            <a:off x="1732409" y="3781789"/>
            <a:ext cx="277002" cy="1760618"/>
          </a:xfrm>
          <a:prstGeom prst="rightBrace">
            <a:avLst>
              <a:gd name="adj1" fmla="val 8333"/>
              <a:gd name="adj2" fmla="val 49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0CBE996-7E38-4F56-8C4A-AE48EB9959D1}"/>
              </a:ext>
            </a:extLst>
          </p:cNvPr>
          <p:cNvSpPr txBox="1"/>
          <p:nvPr/>
        </p:nvSpPr>
        <p:spPr>
          <a:xfrm rot="10800000" flipV="1">
            <a:off x="1684420" y="3149841"/>
            <a:ext cx="818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7 677,1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0CBE996-7E38-4F56-8C4A-AE48EB9959D1}"/>
              </a:ext>
            </a:extLst>
          </p:cNvPr>
          <p:cNvSpPr txBox="1"/>
          <p:nvPr/>
        </p:nvSpPr>
        <p:spPr>
          <a:xfrm rot="10800000" flipV="1">
            <a:off x="1335505" y="4297129"/>
            <a:ext cx="116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8 131,3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28233E5-60D0-40DA-848F-FE37887092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20229"/>
              </p:ext>
            </p:extLst>
          </p:nvPr>
        </p:nvGraphicFramePr>
        <p:xfrm>
          <a:off x="10555706" y="2763625"/>
          <a:ext cx="1566445" cy="126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5DC38F0-DAD3-40D9-926B-D4008B864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051396"/>
              </p:ext>
            </p:extLst>
          </p:nvPr>
        </p:nvGraphicFramePr>
        <p:xfrm>
          <a:off x="8605089" y="2763625"/>
          <a:ext cx="1742070" cy="126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A900E6D-DF90-4192-BA6C-34944B829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6246"/>
              </p:ext>
            </p:extLst>
          </p:nvPr>
        </p:nvGraphicFramePr>
        <p:xfrm>
          <a:off x="6773780" y="2763626"/>
          <a:ext cx="1443789" cy="1260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EC065D0-5720-47CF-B0FB-59970EECC090}"/>
              </a:ext>
            </a:extLst>
          </p:cNvPr>
          <p:cNvSpPr/>
          <p:nvPr/>
        </p:nvSpPr>
        <p:spPr>
          <a:xfrm>
            <a:off x="10347158" y="2526631"/>
            <a:ext cx="8542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3B6F934-FD87-48AC-93F7-558C1C35E936}"/>
              </a:ext>
            </a:extLst>
          </p:cNvPr>
          <p:cNvSpPr/>
          <p:nvPr/>
        </p:nvSpPr>
        <p:spPr>
          <a:xfrm>
            <a:off x="8430128" y="2526631"/>
            <a:ext cx="11887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ACE2D41-43F2-44CB-83E7-AAF417738AEB}"/>
              </a:ext>
            </a:extLst>
          </p:cNvPr>
          <p:cNvSpPr/>
          <p:nvPr/>
        </p:nvSpPr>
        <p:spPr>
          <a:xfrm>
            <a:off x="6386261" y="2526631"/>
            <a:ext cx="14439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10A17D-79E2-4212-91C8-5EDDADF59C15}"/>
              </a:ext>
            </a:extLst>
          </p:cNvPr>
          <p:cNvSpPr txBox="1"/>
          <p:nvPr/>
        </p:nvSpPr>
        <p:spPr>
          <a:xfrm>
            <a:off x="6386262" y="1453472"/>
            <a:ext cx="5735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в расходах бюджета</a:t>
            </a:r>
          </a:p>
          <a:p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 год                     2025год        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86543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contrasting" dir="t"/>
          </a:scene3d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DA503C8-49C6-43B9-9264-A316DD7914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553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МП 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 развитие МО «Катангский район»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809190-EF8B-4C4A-A964-E5565674BEC9}"/>
              </a:ext>
            </a:extLst>
          </p:cNvPr>
          <p:cNvSpPr/>
          <p:nvPr/>
        </p:nvSpPr>
        <p:spPr>
          <a:xfrm>
            <a:off x="623888" y="476250"/>
            <a:ext cx="10152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устойчивое развитие территории МО «Катангский район» </a:t>
            </a:r>
          </a:p>
        </p:txBody>
      </p:sp>
      <p:graphicFrame>
        <p:nvGraphicFramePr>
          <p:cNvPr id="4" name="Диаграмма 14">
            <a:extLst>
              <a:ext uri="{FF2B5EF4-FFF2-40B4-BE49-F238E27FC236}">
                <a16:creationId xmlns:a16="http://schemas.microsoft.com/office/drawing/2014/main" id="{2FA5CF41-3D0C-43EA-8B70-5FC4CD6AF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480270"/>
              </p:ext>
            </p:extLst>
          </p:nvPr>
        </p:nvGraphicFramePr>
        <p:xfrm>
          <a:off x="1" y="988056"/>
          <a:ext cx="5815262" cy="581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7FE61AE-EBE3-4A7D-99A8-5FEDE01E4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84713"/>
              </p:ext>
            </p:extLst>
          </p:nvPr>
        </p:nvGraphicFramePr>
        <p:xfrm>
          <a:off x="5815263" y="2591595"/>
          <a:ext cx="6276473" cy="4245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8528">
                  <a:extLst>
                    <a:ext uri="{9D8B030D-6E8A-4147-A177-3AD203B41FA5}">
                      <a16:colId xmlns:a16="http://schemas.microsoft.com/office/drawing/2014/main" val="3742852912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291461249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3531588120"/>
                    </a:ext>
                  </a:extLst>
                </a:gridCol>
                <a:gridCol w="381917">
                  <a:extLst>
                    <a:ext uri="{9D8B030D-6E8A-4147-A177-3AD203B41FA5}">
                      <a16:colId xmlns:a16="http://schemas.microsoft.com/office/drawing/2014/main" val="2981817030"/>
                    </a:ext>
                  </a:extLst>
                </a:gridCol>
                <a:gridCol w="452972">
                  <a:extLst>
                    <a:ext uri="{9D8B030D-6E8A-4147-A177-3AD203B41FA5}">
                      <a16:colId xmlns:a16="http://schemas.microsoft.com/office/drawing/2014/main" val="2497034243"/>
                    </a:ext>
                  </a:extLst>
                </a:gridCol>
                <a:gridCol w="438168">
                  <a:extLst>
                    <a:ext uri="{9D8B030D-6E8A-4147-A177-3AD203B41FA5}">
                      <a16:colId xmlns:a16="http://schemas.microsoft.com/office/drawing/2014/main" val="812157129"/>
                    </a:ext>
                  </a:extLst>
                </a:gridCol>
              </a:tblGrid>
              <a:tr h="5527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 (индикатора)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211267"/>
                  </a:ext>
                </a:extLst>
              </a:tr>
              <a:tr h="470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муниципальных служащих, прошедших подготовку, </a:t>
                      </a:r>
                    </a:p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профессиональное дополнительное образование и стажировку,   </a:t>
                      </a:r>
                    </a:p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чел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621563"/>
                  </a:ext>
                </a:extLst>
              </a:tr>
              <a:tr h="47020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человек, поступивших впервые на работу в </a:t>
                      </a:r>
                    </a:p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учреждения  образования и культуры,  получивших</a:t>
                      </a:r>
                    </a:p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гарантии, чел,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044138"/>
                  </a:ext>
                </a:extLst>
              </a:tr>
              <a:tr h="4113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Количество студентов, получивших меры материальной</a:t>
                      </a:r>
                    </a:p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поддержки, чел.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62023"/>
                  </a:ext>
                </a:extLst>
              </a:tr>
              <a:tr h="25710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мероприятий по противодействию коррупции, </a:t>
                      </a:r>
                      <a:r>
                        <a:rPr lang="ru-RU" sz="105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013790"/>
                  </a:ext>
                </a:extLst>
              </a:tr>
              <a:tr h="470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проверок по исполнению бюджетного                     </a:t>
                      </a:r>
                    </a:p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законодательства Российской Федерации и иных нормативных </a:t>
                      </a:r>
                    </a:p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правовых актов , ед. 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34038"/>
                  </a:ext>
                </a:extLst>
              </a:tr>
              <a:tr h="257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Обеспечение населения потребительскими товарами, тонн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9013581"/>
                  </a:ext>
                </a:extLst>
              </a:tr>
              <a:tr h="257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Расходы на лекарственное обеспечение, тыс. руб.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1097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71890"/>
                  </a:ext>
                </a:extLst>
              </a:tr>
              <a:tr h="617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Расчистка и содержание зимних автодорог в соответствии с        </a:t>
                      </a:r>
                    </a:p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условиями заключенных муниципальных контрактов          </a:t>
                      </a:r>
                    </a:p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протяженностью, км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1148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476618"/>
                  </a:ext>
                </a:extLst>
              </a:tr>
              <a:tr h="452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Поступления в районный бюджет доходов от управления и  </a:t>
                      </a:r>
                    </a:p>
                    <a:p>
                      <a:pPr algn="l" fontAlgn="b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распоряжения муниципальным имуществом, тыс.руб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1067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ru-RU" sz="105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105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901612"/>
                  </a:ext>
                </a:extLst>
              </a:tr>
            </a:tbl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511A21E-1B56-40F9-885C-9B0D47047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4872410"/>
              </p:ext>
            </p:extLst>
          </p:nvPr>
        </p:nvGraphicFramePr>
        <p:xfrm>
          <a:off x="7411453" y="1534408"/>
          <a:ext cx="1070810" cy="101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7DE787C-86E8-4802-9CF7-456EBAA4D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876417"/>
              </p:ext>
            </p:extLst>
          </p:nvPr>
        </p:nvGraphicFramePr>
        <p:xfrm>
          <a:off x="8674768" y="1534408"/>
          <a:ext cx="1540043" cy="103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489980D-8E83-4AE2-9239-215598268C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829442"/>
              </p:ext>
            </p:extLst>
          </p:nvPr>
        </p:nvGraphicFramePr>
        <p:xfrm>
          <a:off x="10407316" y="1479884"/>
          <a:ext cx="1347537" cy="111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25FCF71-EF36-4E4F-854B-EA29DE11ECC5}"/>
              </a:ext>
            </a:extLst>
          </p:cNvPr>
          <p:cNvSpPr/>
          <p:nvPr/>
        </p:nvSpPr>
        <p:spPr>
          <a:xfrm>
            <a:off x="6962272" y="1479884"/>
            <a:ext cx="7780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363D78-3239-4B73-B67D-E954F03A8ECE}"/>
              </a:ext>
            </a:extLst>
          </p:cNvPr>
          <p:cNvSpPr/>
          <p:nvPr/>
        </p:nvSpPr>
        <p:spPr>
          <a:xfrm>
            <a:off x="8482264" y="1442332"/>
            <a:ext cx="7780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4F725F-C055-4B32-BEBC-75E9D0D63839}"/>
              </a:ext>
            </a:extLst>
          </p:cNvPr>
          <p:cNvSpPr/>
          <p:nvPr/>
        </p:nvSpPr>
        <p:spPr>
          <a:xfrm>
            <a:off x="10070433" y="1442331"/>
            <a:ext cx="9023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40B9E4-6CD1-42BD-88AD-477F8BE93410}"/>
              </a:ext>
            </a:extLst>
          </p:cNvPr>
          <p:cNvSpPr txBox="1"/>
          <p:nvPr/>
        </p:nvSpPr>
        <p:spPr>
          <a:xfrm>
            <a:off x="7086600" y="913852"/>
            <a:ext cx="50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До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в расходах бюджета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 год                     2025год        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289381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7E1DB0-26DE-4901-8AF3-4AF3CA1471D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42800" cy="541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МП «Социальное  развитие МО «Катангский район»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8DE884-3240-4844-8F21-0028543D899F}"/>
              </a:ext>
            </a:extLst>
          </p:cNvPr>
          <p:cNvSpPr/>
          <p:nvPr/>
        </p:nvSpPr>
        <p:spPr>
          <a:xfrm>
            <a:off x="623888" y="592138"/>
            <a:ext cx="113760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уровня и качества жизни населения района</a:t>
            </a:r>
          </a:p>
        </p:txBody>
      </p:sp>
      <p:graphicFrame>
        <p:nvGraphicFramePr>
          <p:cNvPr id="4" name="Диаграмма 14">
            <a:extLst>
              <a:ext uri="{FF2B5EF4-FFF2-40B4-BE49-F238E27FC236}">
                <a16:creationId xmlns:a16="http://schemas.microsoft.com/office/drawing/2014/main" id="{F019DFA0-773B-47A5-A66C-C665797A5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473417"/>
              </p:ext>
            </p:extLst>
          </p:nvPr>
        </p:nvGraphicFramePr>
        <p:xfrm>
          <a:off x="-60158" y="1104817"/>
          <a:ext cx="5245769" cy="570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7924BA4-BCDA-4F2C-9D1C-F6A39DEFC99F}"/>
              </a:ext>
            </a:extLst>
          </p:cNvPr>
          <p:cNvCxnSpPr>
            <a:cxnSpLocks/>
          </p:cNvCxnSpPr>
          <p:nvPr/>
        </p:nvCxnSpPr>
        <p:spPr>
          <a:xfrm flipH="1" flipV="1">
            <a:off x="2815390" y="1913023"/>
            <a:ext cx="96252" cy="245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A248F89-3FEB-4D80-ADB0-3562D58BB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11286"/>
              </p:ext>
            </p:extLst>
          </p:nvPr>
        </p:nvGraphicFramePr>
        <p:xfrm>
          <a:off x="5053263" y="2671011"/>
          <a:ext cx="7138737" cy="4191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6379">
                  <a:extLst>
                    <a:ext uri="{9D8B030D-6E8A-4147-A177-3AD203B41FA5}">
                      <a16:colId xmlns:a16="http://schemas.microsoft.com/office/drawing/2014/main" val="3224877995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979053750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697693935"/>
                    </a:ext>
                  </a:extLst>
                </a:gridCol>
                <a:gridCol w="517358">
                  <a:extLst>
                    <a:ext uri="{9D8B030D-6E8A-4147-A177-3AD203B41FA5}">
                      <a16:colId xmlns:a16="http://schemas.microsoft.com/office/drawing/2014/main" val="2898446296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060681321"/>
                    </a:ext>
                  </a:extLst>
                </a:gridCol>
                <a:gridCol w="485274">
                  <a:extLst>
                    <a:ext uri="{9D8B030D-6E8A-4147-A177-3AD203B41FA5}">
                      <a16:colId xmlns:a16="http://schemas.microsoft.com/office/drawing/2014/main" val="2841977798"/>
                    </a:ext>
                  </a:extLst>
                </a:gridCol>
              </a:tblGrid>
              <a:tr h="24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 (индикатора)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573544"/>
                  </a:ext>
                </a:extLst>
              </a:tr>
              <a:tr h="399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Почетных граждан Катангского района, получивших денежные выплаты, чел,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5713561"/>
                  </a:ext>
                </a:extLst>
              </a:tr>
              <a:tr h="451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мероприятий направленных на решение социально-значимых проблем, общественными организациями, СОНКО,%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816807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граждан старшего поколения и инвалидов, охваченных социальными мероприятиями, к общему числу граждан, %,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417973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преступлений, совершенных несовершеннолетними детьми или при их участии,%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653190"/>
                  </a:ext>
                </a:extLst>
              </a:tr>
              <a:tr h="24202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Улучшение качества жизни семей с несовершеннолетними детьми, %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04161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количества несовершеннолетних и семей состоящих на учете в банке данных Иркутской области СОП,%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727960"/>
                  </a:ext>
                </a:extLst>
              </a:tr>
              <a:tr h="4114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систематически занимающихся физической культурой и спортом, в общей численности населения,% 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5307833"/>
                  </a:ext>
                </a:extLst>
              </a:tr>
              <a:tr h="3872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социально значимых мероприятий КМНС, ед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96855"/>
                  </a:ext>
                </a:extLst>
              </a:tr>
              <a:tr h="82287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 (в возрасте от 14 до 30 лет), принявшей участие в мероприятиях по профилактике социально-негативных явлений, в общем количестве молодежи (в возрасте от 14 до 30 лет) муниципального образования «Катангский район»,%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8126423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D429F4F-EC5D-4B86-95F9-55C77A66A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2453"/>
              </p:ext>
            </p:extLst>
          </p:nvPr>
        </p:nvGraphicFramePr>
        <p:xfrm>
          <a:off x="6047878" y="1534408"/>
          <a:ext cx="1110912" cy="113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6B354674-B5AA-4207-9C10-C49518E73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187284"/>
              </p:ext>
            </p:extLst>
          </p:nvPr>
        </p:nvGraphicFramePr>
        <p:xfrm>
          <a:off x="7964905" y="1534408"/>
          <a:ext cx="1155031" cy="101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5D77C4B6-79BD-48EC-94B8-48A4594A6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0046"/>
              </p:ext>
            </p:extLst>
          </p:nvPr>
        </p:nvGraphicFramePr>
        <p:xfrm>
          <a:off x="9926052" y="1475870"/>
          <a:ext cx="1941092" cy="107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996311F-F22D-4685-A3FE-9770F19F1D1C}"/>
              </a:ext>
            </a:extLst>
          </p:cNvPr>
          <p:cNvSpPr/>
          <p:nvPr/>
        </p:nvSpPr>
        <p:spPr>
          <a:xfrm>
            <a:off x="5630780" y="1479884"/>
            <a:ext cx="962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C57D4C2-C514-42AB-BC74-FFF21E0BCB5C}"/>
              </a:ext>
            </a:extLst>
          </p:cNvPr>
          <p:cNvSpPr/>
          <p:nvPr/>
        </p:nvSpPr>
        <p:spPr>
          <a:xfrm>
            <a:off x="7399422" y="1479884"/>
            <a:ext cx="1062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9EEF75-248F-4505-B6BA-60E20CDFE37C}"/>
              </a:ext>
            </a:extLst>
          </p:cNvPr>
          <p:cNvSpPr/>
          <p:nvPr/>
        </p:nvSpPr>
        <p:spPr>
          <a:xfrm>
            <a:off x="9685419" y="1479884"/>
            <a:ext cx="958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E4A68D-3548-4D14-A67F-8C917E2DFA3A}"/>
              </a:ext>
            </a:extLst>
          </p:cNvPr>
          <p:cNvSpPr txBox="1"/>
          <p:nvPr/>
        </p:nvSpPr>
        <p:spPr>
          <a:xfrm>
            <a:off x="6096000" y="913852"/>
            <a:ext cx="6026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До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в расходах бюджета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2024 год                     2025год        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3606069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66DEFDB-6D91-43AC-A424-8EA649659942}"/>
              </a:ext>
            </a:extLst>
          </p:cNvPr>
          <p:cNvSpPr txBox="1">
            <a:spLocks/>
          </p:cNvSpPr>
          <p:nvPr/>
        </p:nvSpPr>
        <p:spPr>
          <a:xfrm>
            <a:off x="914400" y="115888"/>
            <a:ext cx="10363200" cy="720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«Устойчивое  развитие  сельских территорий МО «Катангский район»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0691AB-BA52-41D3-92A6-AF5C9C2FDD9B}"/>
              </a:ext>
            </a:extLst>
          </p:cNvPr>
          <p:cNvSpPr/>
          <p:nvPr/>
        </p:nvSpPr>
        <p:spPr>
          <a:xfrm>
            <a:off x="914400" y="673767"/>
            <a:ext cx="1096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Создание комфортных условий жизнедеятельности в сельской местности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A5E8D84-F618-4F5F-A86C-2EE2B63CB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86202"/>
              </p:ext>
            </p:extLst>
          </p:nvPr>
        </p:nvGraphicFramePr>
        <p:xfrm>
          <a:off x="6460958" y="3044030"/>
          <a:ext cx="5731044" cy="38789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0054">
                  <a:extLst>
                    <a:ext uri="{9D8B030D-6E8A-4147-A177-3AD203B41FA5}">
                      <a16:colId xmlns:a16="http://schemas.microsoft.com/office/drawing/2014/main" val="1681762058"/>
                    </a:ext>
                  </a:extLst>
                </a:gridCol>
                <a:gridCol w="455722">
                  <a:extLst>
                    <a:ext uri="{9D8B030D-6E8A-4147-A177-3AD203B41FA5}">
                      <a16:colId xmlns:a16="http://schemas.microsoft.com/office/drawing/2014/main" val="563174815"/>
                    </a:ext>
                  </a:extLst>
                </a:gridCol>
                <a:gridCol w="455722">
                  <a:extLst>
                    <a:ext uri="{9D8B030D-6E8A-4147-A177-3AD203B41FA5}">
                      <a16:colId xmlns:a16="http://schemas.microsoft.com/office/drawing/2014/main" val="2156333547"/>
                    </a:ext>
                  </a:extLst>
                </a:gridCol>
                <a:gridCol w="408768">
                  <a:extLst>
                    <a:ext uri="{9D8B030D-6E8A-4147-A177-3AD203B41FA5}">
                      <a16:colId xmlns:a16="http://schemas.microsoft.com/office/drawing/2014/main" val="881185810"/>
                    </a:ext>
                  </a:extLst>
                </a:gridCol>
                <a:gridCol w="455722">
                  <a:extLst>
                    <a:ext uri="{9D8B030D-6E8A-4147-A177-3AD203B41FA5}">
                      <a16:colId xmlns:a16="http://schemas.microsoft.com/office/drawing/2014/main" val="3780756248"/>
                    </a:ext>
                  </a:extLst>
                </a:gridCol>
                <a:gridCol w="475056">
                  <a:extLst>
                    <a:ext uri="{9D8B030D-6E8A-4147-A177-3AD203B41FA5}">
                      <a16:colId xmlns:a16="http://schemas.microsoft.com/office/drawing/2014/main" val="2710887378"/>
                    </a:ext>
                  </a:extLst>
                </a:gridCol>
              </a:tblGrid>
              <a:tr h="3166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 (индикатора)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7549031"/>
                  </a:ext>
                </a:extLst>
              </a:tr>
              <a:tr h="316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Реализация мероприятия проекта народных   </a:t>
                      </a: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инициатив, шт.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347184"/>
                  </a:ext>
                </a:extLst>
              </a:tr>
              <a:tr h="68389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запланированных мероприятий по   </a:t>
                      </a: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реконструкции, капитальному и текущему ремонту  </a:t>
                      </a:r>
                    </a:p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объектов муниципальной собственности ,шт.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068922"/>
                  </a:ext>
                </a:extLst>
              </a:tr>
              <a:tr h="683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Количество выполненной проектно-сметной      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документации реконструкции, капитального и 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текущего ремонта объектов муниципальной  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собственности, шт.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973850"/>
                  </a:ext>
                </a:extLst>
              </a:tr>
              <a:tr h="506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Уровень готовности объектов жилищно-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коммунального хозяйства к отопительному 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периоду,%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207051"/>
                  </a:ext>
                </a:extLst>
              </a:tr>
              <a:tr h="6838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Удельный объем потребления энергоресурсов всеми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муниципальными учреждениями района к уровню  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2018 года,%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48050"/>
                  </a:ext>
                </a:extLst>
              </a:tr>
              <a:tr h="5065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Доля обустроенных площадок временного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накопления ТКО на территории сельских   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поселений,%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741751"/>
                  </a:ext>
                </a:extLst>
              </a:tr>
            </a:tbl>
          </a:graphicData>
        </a:graphic>
      </p:graphicFrame>
      <p:graphicFrame>
        <p:nvGraphicFramePr>
          <p:cNvPr id="12" name="Диаграмма 7">
            <a:extLst>
              <a:ext uri="{FF2B5EF4-FFF2-40B4-BE49-F238E27FC236}">
                <a16:creationId xmlns:a16="http://schemas.microsoft.com/office/drawing/2014/main" id="{8F4CBCB8-8B67-4565-B852-8EB150B7B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943019"/>
              </p:ext>
            </p:extLst>
          </p:nvPr>
        </p:nvGraphicFramePr>
        <p:xfrm>
          <a:off x="119896" y="1050467"/>
          <a:ext cx="5077746" cy="285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6">
            <a:extLst>
              <a:ext uri="{FF2B5EF4-FFF2-40B4-BE49-F238E27FC236}">
                <a16:creationId xmlns:a16="http://schemas.microsoft.com/office/drawing/2014/main" id="{921E9C7D-0E54-48D3-B2E8-241DA21A48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604587"/>
              </p:ext>
            </p:extLst>
          </p:nvPr>
        </p:nvGraphicFramePr>
        <p:xfrm>
          <a:off x="-35886" y="3723607"/>
          <a:ext cx="3158958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4">
            <a:extLst>
              <a:ext uri="{FF2B5EF4-FFF2-40B4-BE49-F238E27FC236}">
                <a16:creationId xmlns:a16="http://schemas.microsoft.com/office/drawing/2014/main" id="{A5B7755F-CFA5-45A5-B9A1-ED6C2A65D8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829087"/>
              </p:ext>
            </p:extLst>
          </p:nvPr>
        </p:nvGraphicFramePr>
        <p:xfrm>
          <a:off x="2995863" y="3866691"/>
          <a:ext cx="3465095" cy="290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642D1E0D-E51F-425E-AA7A-F06EB2D788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895700"/>
              </p:ext>
            </p:extLst>
          </p:nvPr>
        </p:nvGraphicFramePr>
        <p:xfrm>
          <a:off x="6047878" y="1809199"/>
          <a:ext cx="1110912" cy="114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6763851-9FC8-4046-9E1F-1BA258D1F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182234"/>
              </p:ext>
            </p:extLst>
          </p:nvPr>
        </p:nvGraphicFramePr>
        <p:xfrm>
          <a:off x="8141372" y="1809198"/>
          <a:ext cx="1110912" cy="123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D509C8A8-989E-46E7-8DE3-33572F20E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70042"/>
              </p:ext>
            </p:extLst>
          </p:nvPr>
        </p:nvGraphicFramePr>
        <p:xfrm>
          <a:off x="10347158" y="1913021"/>
          <a:ext cx="1395662" cy="113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7543FBF-7D99-484D-ADF4-59248CB9FDE1}"/>
              </a:ext>
            </a:extLst>
          </p:cNvPr>
          <p:cNvSpPr/>
          <p:nvPr/>
        </p:nvSpPr>
        <p:spPr>
          <a:xfrm>
            <a:off x="5598698" y="1809198"/>
            <a:ext cx="994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64BC5EB-BDFB-4C28-B0DA-B9BDD184C5B4}"/>
              </a:ext>
            </a:extLst>
          </p:cNvPr>
          <p:cNvSpPr/>
          <p:nvPr/>
        </p:nvSpPr>
        <p:spPr>
          <a:xfrm>
            <a:off x="9897978" y="1820946"/>
            <a:ext cx="1038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B44A0A3-7EB3-4A9C-A3E5-5F0A5675EA34}"/>
              </a:ext>
            </a:extLst>
          </p:cNvPr>
          <p:cNvSpPr/>
          <p:nvPr/>
        </p:nvSpPr>
        <p:spPr>
          <a:xfrm>
            <a:off x="7650086" y="1744207"/>
            <a:ext cx="992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ABC634-857A-4B2F-A1C9-8EFB92CC9219}"/>
              </a:ext>
            </a:extLst>
          </p:cNvPr>
          <p:cNvSpPr txBox="1"/>
          <p:nvPr/>
        </p:nvSpPr>
        <p:spPr>
          <a:xfrm>
            <a:off x="5807242" y="913851"/>
            <a:ext cx="6314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До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в расходах бюджета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2024 год                                    2025год                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3323487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26F767-DABE-470D-B732-EECBAE59815B}"/>
              </a:ext>
            </a:extLst>
          </p:cNvPr>
          <p:cNvSpPr/>
          <p:nvPr/>
        </p:nvSpPr>
        <p:spPr>
          <a:xfrm>
            <a:off x="974559" y="0"/>
            <a:ext cx="10756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МП «Развитие физической культуры, спорта и молодежной политики в муниципальном образовании «Катангский район»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13FB33-3C6B-494C-9F86-979D140BC807}"/>
              </a:ext>
            </a:extLst>
          </p:cNvPr>
          <p:cNvSpPr/>
          <p:nvPr/>
        </p:nvSpPr>
        <p:spPr>
          <a:xfrm>
            <a:off x="461211" y="830997"/>
            <a:ext cx="1152224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1.Создание условий для развития физической культуры и спорта.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Создание условий для успешной социализации и эффективной самореализации молодежи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C80E80A-70D2-46F9-B48E-D5CD6F868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20748"/>
              </p:ext>
            </p:extLst>
          </p:nvPr>
        </p:nvGraphicFramePr>
        <p:xfrm>
          <a:off x="5591909" y="4018547"/>
          <a:ext cx="6487795" cy="2743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7007">
                  <a:extLst>
                    <a:ext uri="{9D8B030D-6E8A-4147-A177-3AD203B41FA5}">
                      <a16:colId xmlns:a16="http://schemas.microsoft.com/office/drawing/2014/main" val="3868335127"/>
                    </a:ext>
                  </a:extLst>
                </a:gridCol>
                <a:gridCol w="538877">
                  <a:extLst>
                    <a:ext uri="{9D8B030D-6E8A-4147-A177-3AD203B41FA5}">
                      <a16:colId xmlns:a16="http://schemas.microsoft.com/office/drawing/2014/main" val="3828602591"/>
                    </a:ext>
                  </a:extLst>
                </a:gridCol>
                <a:gridCol w="524695">
                  <a:extLst>
                    <a:ext uri="{9D8B030D-6E8A-4147-A177-3AD203B41FA5}">
                      <a16:colId xmlns:a16="http://schemas.microsoft.com/office/drawing/2014/main" val="1036488017"/>
                    </a:ext>
                  </a:extLst>
                </a:gridCol>
                <a:gridCol w="457335">
                  <a:extLst>
                    <a:ext uri="{9D8B030D-6E8A-4147-A177-3AD203B41FA5}">
                      <a16:colId xmlns:a16="http://schemas.microsoft.com/office/drawing/2014/main" val="3310625227"/>
                    </a:ext>
                  </a:extLst>
                </a:gridCol>
                <a:gridCol w="499881">
                  <a:extLst>
                    <a:ext uri="{9D8B030D-6E8A-4147-A177-3AD203B41FA5}">
                      <a16:colId xmlns:a16="http://schemas.microsoft.com/office/drawing/2014/main" val="1587265471"/>
                    </a:ext>
                  </a:extLst>
                </a:gridCol>
              </a:tblGrid>
              <a:tr h="3726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показателя (индикатора)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944656"/>
                  </a:ext>
                </a:extLst>
              </a:tr>
              <a:tr h="889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населения, систематически занимающегося 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физической культурой и спортом в общей 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численности населения в возрасте от 3 до 79 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лет,%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394565"/>
                  </a:ext>
                </a:extLst>
              </a:tr>
              <a:tr h="889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детей и молодежи, систематически  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занимающихся физической культурой и спортом,  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общей численности детей и молодежи,%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880159"/>
                  </a:ext>
                </a:extLst>
              </a:tr>
              <a:tr h="591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Доля молодежи, охваченной мероприятиями 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молодежной политики,%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4934493"/>
                  </a:ext>
                </a:extLst>
              </a:tr>
            </a:tbl>
          </a:graphicData>
        </a:graphic>
      </p:graphicFrame>
      <p:graphicFrame>
        <p:nvGraphicFramePr>
          <p:cNvPr id="9" name="Диаграмма 14">
            <a:extLst>
              <a:ext uri="{FF2B5EF4-FFF2-40B4-BE49-F238E27FC236}">
                <a16:creationId xmlns:a16="http://schemas.microsoft.com/office/drawing/2014/main" id="{EA94A06F-C682-42E7-91E2-7C19ADF883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812591"/>
              </p:ext>
            </p:extLst>
          </p:nvPr>
        </p:nvGraphicFramePr>
        <p:xfrm>
          <a:off x="1" y="1467304"/>
          <a:ext cx="5591908" cy="533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DDFFAC-B641-4A5A-9C83-4621DA07BFD7}"/>
              </a:ext>
            </a:extLst>
          </p:cNvPr>
          <p:cNvSpPr/>
          <p:nvPr/>
        </p:nvSpPr>
        <p:spPr>
          <a:xfrm>
            <a:off x="6096000" y="2550691"/>
            <a:ext cx="139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3B5F3C0A-CB0D-4311-B335-E818F8270F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837759"/>
              </p:ext>
            </p:extLst>
          </p:nvPr>
        </p:nvGraphicFramePr>
        <p:xfrm>
          <a:off x="6095999" y="2745836"/>
          <a:ext cx="2049713" cy="120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C322A4E-D6E2-43B7-BFBA-1B669DD77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003211"/>
              </p:ext>
            </p:extLst>
          </p:nvPr>
        </p:nvGraphicFramePr>
        <p:xfrm>
          <a:off x="10083873" y="2745836"/>
          <a:ext cx="1457338" cy="117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07AB4377-7939-4AF5-9771-BC8C9FA4A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678602"/>
              </p:ext>
            </p:extLst>
          </p:nvPr>
        </p:nvGraphicFramePr>
        <p:xfrm>
          <a:off x="8145712" y="2719136"/>
          <a:ext cx="1813833" cy="1203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FDBA6D-4C2A-4862-8127-70811A8C5F6B}"/>
              </a:ext>
            </a:extLst>
          </p:cNvPr>
          <p:cNvSpPr/>
          <p:nvPr/>
        </p:nvSpPr>
        <p:spPr>
          <a:xfrm>
            <a:off x="9557416" y="2550691"/>
            <a:ext cx="111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19E2D75-525C-4036-8679-683C7446EB25}"/>
              </a:ext>
            </a:extLst>
          </p:cNvPr>
          <p:cNvSpPr/>
          <p:nvPr/>
        </p:nvSpPr>
        <p:spPr>
          <a:xfrm>
            <a:off x="7909085" y="2550691"/>
            <a:ext cx="111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0,0002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F55ED7-7EA1-434A-8D3C-F355EBBD600B}"/>
              </a:ext>
            </a:extLst>
          </p:cNvPr>
          <p:cNvSpPr txBox="1"/>
          <p:nvPr/>
        </p:nvSpPr>
        <p:spPr>
          <a:xfrm>
            <a:off x="6154286" y="1563526"/>
            <a:ext cx="6289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          До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в расходах бюджета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2024 год                                    2025год                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884704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EC660B8-506A-4187-8777-2B2A4F95BCFA}"/>
              </a:ext>
            </a:extLst>
          </p:cNvPr>
          <p:cNvSpPr txBox="1">
            <a:spLocks/>
          </p:cNvSpPr>
          <p:nvPr/>
        </p:nvSpPr>
        <p:spPr>
          <a:xfrm>
            <a:off x="407988" y="115888"/>
            <a:ext cx="1166495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Непрограммные расходы МО «Катангский район»</a:t>
            </a:r>
          </a:p>
        </p:txBody>
      </p:sp>
      <p:graphicFrame>
        <p:nvGraphicFramePr>
          <p:cNvPr id="6" name="Диаграмма 11">
            <a:extLst>
              <a:ext uri="{FF2B5EF4-FFF2-40B4-BE49-F238E27FC236}">
                <a16:creationId xmlns:a16="http://schemas.microsoft.com/office/drawing/2014/main" id="{6E106EF0-16E2-4E09-8A19-5AFDF8093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792000"/>
              </p:ext>
            </p:extLst>
          </p:nvPr>
        </p:nvGraphicFramePr>
        <p:xfrm>
          <a:off x="0" y="3429000"/>
          <a:ext cx="5305926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C6355E-76F0-4595-B8C7-AE2786FDE858}"/>
              </a:ext>
            </a:extLst>
          </p:cNvPr>
          <p:cNvGrpSpPr/>
          <p:nvPr/>
        </p:nvGrpSpPr>
        <p:grpSpPr>
          <a:xfrm>
            <a:off x="5113421" y="1030289"/>
            <a:ext cx="2803593" cy="1303838"/>
            <a:chOff x="3735" y="642"/>
            <a:chExt cx="3642029" cy="1204971"/>
          </a:xfrm>
          <a:scene3d>
            <a:camera prst="orthographicFront"/>
            <a:lightRig rig="threePt" dir="t"/>
          </a:scene3d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35CF608-76EB-46B7-92A4-A4CEC21CE2E6}"/>
                </a:ext>
              </a:extLst>
            </p:cNvPr>
            <p:cNvSpPr/>
            <p:nvPr/>
          </p:nvSpPr>
          <p:spPr>
            <a:xfrm>
              <a:off x="3735" y="642"/>
              <a:ext cx="3642029" cy="1204971"/>
            </a:xfrm>
            <a:prstGeom prst="rect">
              <a:avLst/>
            </a:prstGeom>
            <a:ln cap="rnd">
              <a:solidFill>
                <a:schemeClr val="accent1">
                  <a:lumMod val="60000"/>
                  <a:lumOff val="40000"/>
                </a:schemeClr>
              </a:solidFill>
            </a:ln>
            <a:sp3d prstMaterial="powder">
              <a:bevelT w="133350" prst="angle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642D8B-D7CE-4485-9609-8215EDBD7AB6}"/>
                </a:ext>
              </a:extLst>
            </p:cNvPr>
            <p:cNvSpPr txBox="1"/>
            <p:nvPr/>
          </p:nvSpPr>
          <p:spPr>
            <a:xfrm>
              <a:off x="3735" y="642"/>
              <a:ext cx="3642029" cy="1204971"/>
            </a:xfrm>
            <a:prstGeom prst="rect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chemeClr val="tx2">
                      <a:lumMod val="75000"/>
                    </a:schemeClr>
                  </a:solidFill>
                  <a:latin typeface="Constantia" panose="02030602050306030303" pitchFamily="18" charset="0"/>
                </a:rPr>
                <a:t>Главы МО «Катангский район»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8E732BC-9133-443C-884C-0FBBA1DE5A3C}"/>
              </a:ext>
            </a:extLst>
          </p:cNvPr>
          <p:cNvGrpSpPr/>
          <p:nvPr/>
        </p:nvGrpSpPr>
        <p:grpSpPr>
          <a:xfrm>
            <a:off x="8126329" y="1030290"/>
            <a:ext cx="3845092" cy="1303838"/>
            <a:chOff x="-14399" y="1205613"/>
            <a:chExt cx="3660163" cy="1098000"/>
          </a:xfrm>
          <a:scene3d>
            <a:camera prst="orthographicFront"/>
            <a:lightRig rig="threePt" dir="t"/>
          </a:scene3d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E0F04C-DAA6-47D6-8033-31807CDB9D14}"/>
                </a:ext>
              </a:extLst>
            </p:cNvPr>
            <p:cNvSpPr/>
            <p:nvPr/>
          </p:nvSpPr>
          <p:spPr>
            <a:xfrm>
              <a:off x="3735" y="1205613"/>
              <a:ext cx="3642029" cy="1098000"/>
            </a:xfrm>
            <a:prstGeom prst="rect">
              <a:avLst/>
            </a:prstGeom>
            <a:ln cap="rnd"/>
            <a:sp3d>
              <a:bevelT w="114300" prst="angle"/>
            </a:sp3d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BD980E-2A65-47F2-AA80-B7B224ECF0C3}"/>
                </a:ext>
              </a:extLst>
            </p:cNvPr>
            <p:cNvSpPr txBox="1"/>
            <p:nvPr/>
          </p:nvSpPr>
          <p:spPr>
            <a:xfrm>
              <a:off x="-14399" y="1205613"/>
              <a:ext cx="3642029" cy="1098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2024 – </a:t>
              </a:r>
              <a:r>
                <a:rPr lang="ru-RU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2 787,0</a:t>
              </a:r>
              <a:r>
                <a:rPr lang="ru-RU" sz="18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 тыс.руб.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2025 –  4 170,5 тыс.руб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1">
                      <a:lumMod val="50000"/>
                    </a:schemeClr>
                  </a:solidFill>
                  <a:latin typeface="Constantia" panose="02030602050306030303" pitchFamily="18" charset="0"/>
                </a:rPr>
                <a:t>2026– 4 631,8 тыс.руб.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6F7D176-0C30-48CC-A448-F3A7FA6E171E}"/>
              </a:ext>
            </a:extLst>
          </p:cNvPr>
          <p:cNvGrpSpPr/>
          <p:nvPr/>
        </p:nvGrpSpPr>
        <p:grpSpPr>
          <a:xfrm>
            <a:off x="5113421" y="2826514"/>
            <a:ext cx="2803593" cy="1204971"/>
            <a:chOff x="4155649" y="642"/>
            <a:chExt cx="3642029" cy="1204971"/>
          </a:xfrm>
          <a:scene3d>
            <a:camera prst="orthographicFront"/>
            <a:lightRig rig="threePt" dir="t"/>
          </a:scene3d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91C5EF5-74B6-4632-9DDB-FF7768DA2D38}"/>
                </a:ext>
              </a:extLst>
            </p:cNvPr>
            <p:cNvSpPr/>
            <p:nvPr/>
          </p:nvSpPr>
          <p:spPr>
            <a:xfrm>
              <a:off x="4155649" y="642"/>
              <a:ext cx="3642029" cy="1204971"/>
            </a:xfrm>
            <a:prstGeom prst="rect">
              <a:avLst/>
            </a:prstGeom>
            <a:solidFill>
              <a:schemeClr val="accent2"/>
            </a:solidFill>
            <a:ln cap="rnd"/>
            <a:sp3d prstMaterial="powder">
              <a:bevelT w="101600"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3BBAA5-0BB4-4A14-B198-478EA7B452FF}"/>
                </a:ext>
              </a:extLst>
            </p:cNvPr>
            <p:cNvSpPr txBox="1"/>
            <p:nvPr/>
          </p:nvSpPr>
          <p:spPr>
            <a:xfrm>
              <a:off x="4155649" y="642"/>
              <a:ext cx="3642029" cy="12049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chemeClr val="accent2">
                      <a:lumMod val="50000"/>
                    </a:schemeClr>
                  </a:solidFill>
                  <a:latin typeface="Constantia" panose="02030602050306030303" pitchFamily="18" charset="0"/>
                </a:rPr>
                <a:t>Районная дума МО «Катангский район»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4D92071-4032-46A6-AA04-A535B9E2938F}"/>
              </a:ext>
            </a:extLst>
          </p:cNvPr>
          <p:cNvGrpSpPr/>
          <p:nvPr/>
        </p:nvGrpSpPr>
        <p:grpSpPr>
          <a:xfrm>
            <a:off x="8145379" y="2796094"/>
            <a:ext cx="3826042" cy="1390894"/>
            <a:chOff x="4155649" y="1205613"/>
            <a:chExt cx="3642029" cy="1299152"/>
          </a:xfrm>
          <a:scene3d>
            <a:camera prst="orthographicFront"/>
            <a:lightRig rig="threePt" dir="t"/>
          </a:scene3d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EE66FB7F-81C2-40AB-8F86-01279EE7F60F}"/>
                </a:ext>
              </a:extLst>
            </p:cNvPr>
            <p:cNvSpPr/>
            <p:nvPr/>
          </p:nvSpPr>
          <p:spPr>
            <a:xfrm>
              <a:off x="4155649" y="1205613"/>
              <a:ext cx="3642029" cy="109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  <a:ln cap="rnd"/>
            <a:sp3d>
              <a:bevelT w="114300"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A11DFC-1610-4B82-BE86-8CA10FEF975E}"/>
                </a:ext>
              </a:extLst>
            </p:cNvPr>
            <p:cNvSpPr txBox="1"/>
            <p:nvPr/>
          </p:nvSpPr>
          <p:spPr>
            <a:xfrm>
              <a:off x="4155649" y="1234026"/>
              <a:ext cx="3642029" cy="12707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2">
                      <a:lumMod val="50000"/>
                    </a:schemeClr>
                  </a:solidFill>
                  <a:latin typeface="Constantia" panose="02030602050306030303" pitchFamily="18" charset="0"/>
                </a:rPr>
                <a:t>2024 – 2 141,9 тыс.руб.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2">
                      <a:lumMod val="50000"/>
                    </a:schemeClr>
                  </a:solidFill>
                  <a:latin typeface="Constantia" panose="02030602050306030303" pitchFamily="18" charset="0"/>
                </a:rPr>
                <a:t>2025 – 2 721,8 тыс.руб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2">
                      <a:lumMod val="50000"/>
                    </a:schemeClr>
                  </a:solidFill>
                  <a:latin typeface="Constantia" panose="02030602050306030303" pitchFamily="18" charset="0"/>
                </a:rPr>
                <a:t>2026 – 3 445,1 тыс.руб.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53E9004-18F6-482D-B55B-B8A93F162428}"/>
              </a:ext>
            </a:extLst>
          </p:cNvPr>
          <p:cNvGrpSpPr/>
          <p:nvPr/>
        </p:nvGrpSpPr>
        <p:grpSpPr>
          <a:xfrm>
            <a:off x="5113421" y="4523872"/>
            <a:ext cx="2803594" cy="1303839"/>
            <a:chOff x="8311298" y="0"/>
            <a:chExt cx="3642029" cy="1204971"/>
          </a:xfrm>
          <a:scene3d>
            <a:camera prst="orthographicFront"/>
            <a:lightRig rig="threePt" dir="t"/>
          </a:scene3d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164C80E-0738-4BAC-8173-D843AFEB7707}"/>
                </a:ext>
              </a:extLst>
            </p:cNvPr>
            <p:cNvSpPr/>
            <p:nvPr/>
          </p:nvSpPr>
          <p:spPr>
            <a:xfrm>
              <a:off x="8311298" y="0"/>
              <a:ext cx="3642029" cy="120497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cap="rnd"/>
            <a:sp3d prstMaterial="powder">
              <a:bevelT w="114300"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4DE489-5BCE-4022-8341-E33EF2A636CD}"/>
                </a:ext>
              </a:extLst>
            </p:cNvPr>
            <p:cNvSpPr txBox="1"/>
            <p:nvPr/>
          </p:nvSpPr>
          <p:spPr>
            <a:xfrm>
              <a:off x="8311298" y="0"/>
              <a:ext cx="3642029" cy="12049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kern="1200" dirty="0">
                  <a:solidFill>
                    <a:schemeClr val="accent3">
                      <a:lumMod val="50000"/>
                    </a:schemeClr>
                  </a:solidFill>
                  <a:latin typeface="Constantia" panose="02030602050306030303" pitchFamily="18" charset="0"/>
                </a:rPr>
                <a:t>Контрольно-счетной палаты МО «Катангский район»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076AB43-40CD-488E-AFB5-749F371FDC07}"/>
              </a:ext>
            </a:extLst>
          </p:cNvPr>
          <p:cNvGrpSpPr/>
          <p:nvPr/>
        </p:nvGrpSpPr>
        <p:grpSpPr>
          <a:xfrm>
            <a:off x="8145379" y="4523872"/>
            <a:ext cx="3826042" cy="1303838"/>
            <a:chOff x="8307562" y="1205613"/>
            <a:chExt cx="3642029" cy="1098000"/>
          </a:xfrm>
          <a:scene3d>
            <a:camera prst="orthographicFront"/>
            <a:lightRig rig="threePt" dir="t"/>
          </a:scene3d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6984918-0EBC-4174-9CE1-5D8262E934DA}"/>
                </a:ext>
              </a:extLst>
            </p:cNvPr>
            <p:cNvSpPr/>
            <p:nvPr/>
          </p:nvSpPr>
          <p:spPr>
            <a:xfrm>
              <a:off x="8307562" y="1205613"/>
              <a:ext cx="3642029" cy="109800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90000"/>
              </a:schemeClr>
            </a:solidFill>
            <a:ln cap="rnd">
              <a:round/>
            </a:ln>
            <a:sp3d>
              <a:bevelT w="114300" prst="angle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CB4FFE-4595-4BF2-BA14-52697FCC9DFC}"/>
                </a:ext>
              </a:extLst>
            </p:cNvPr>
            <p:cNvSpPr txBox="1"/>
            <p:nvPr/>
          </p:nvSpPr>
          <p:spPr>
            <a:xfrm>
              <a:off x="8307562" y="1205613"/>
              <a:ext cx="3642029" cy="10980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3">
                      <a:lumMod val="50000"/>
                    </a:schemeClr>
                  </a:solidFill>
                  <a:latin typeface="Constantia" panose="02030602050306030303" pitchFamily="18" charset="0"/>
                </a:rPr>
                <a:t>2024 – 4 617,9тыс.руб.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3">
                      <a:lumMod val="50000"/>
                    </a:schemeClr>
                  </a:solidFill>
                  <a:latin typeface="Constantia" panose="02030602050306030303" pitchFamily="18" charset="0"/>
                </a:rPr>
                <a:t>2025 – 4 617,9 тыс.руб</a:t>
              </a:r>
            </a:p>
            <a:p>
              <a:pPr marL="171450" lvl="1" indent="-17145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ru-RU" sz="1800" kern="1200" dirty="0">
                  <a:solidFill>
                    <a:schemeClr val="accent3">
                      <a:lumMod val="50000"/>
                    </a:schemeClr>
                  </a:solidFill>
                  <a:latin typeface="Constantia" panose="02030602050306030303" pitchFamily="18" charset="0"/>
                </a:rPr>
                <a:t>2026-  4 717,9 тыс.руб</a:t>
              </a:r>
              <a:r>
                <a:rPr lang="ru-RU" sz="1600" kern="1200" dirty="0"/>
                <a:t>.</a:t>
              </a:r>
            </a:p>
          </p:txBody>
        </p:sp>
      </p:grpSp>
      <p:sp>
        <p:nvSpPr>
          <p:cNvPr id="32" name="Левая фигурная скобка 31">
            <a:extLst>
              <a:ext uri="{FF2B5EF4-FFF2-40B4-BE49-F238E27FC236}">
                <a16:creationId xmlns:a16="http://schemas.microsoft.com/office/drawing/2014/main" id="{F7CBCEE8-3404-43FC-8375-355D124DA0AC}"/>
              </a:ext>
            </a:extLst>
          </p:cNvPr>
          <p:cNvSpPr/>
          <p:nvPr/>
        </p:nvSpPr>
        <p:spPr>
          <a:xfrm rot="5400000">
            <a:off x="2899901" y="2270909"/>
            <a:ext cx="284165" cy="3228472"/>
          </a:xfrm>
          <a:prstGeom prst="leftBrace">
            <a:avLst>
              <a:gd name="adj1" fmla="val 8333"/>
              <a:gd name="adj2" fmla="val 4843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B1F1E5B-3162-4DAF-953E-DED7DBBFFD8E}"/>
              </a:ext>
            </a:extLst>
          </p:cNvPr>
          <p:cNvSpPr/>
          <p:nvPr/>
        </p:nvSpPr>
        <p:spPr>
          <a:xfrm>
            <a:off x="782054" y="4291791"/>
            <a:ext cx="38741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9 546,8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Левая фигурная скобка 34">
            <a:extLst>
              <a:ext uri="{FF2B5EF4-FFF2-40B4-BE49-F238E27FC236}">
                <a16:creationId xmlns:a16="http://schemas.microsoft.com/office/drawing/2014/main" id="{3AD5E032-D6B2-462B-AE98-5B7A25FCD2DA}"/>
              </a:ext>
            </a:extLst>
          </p:cNvPr>
          <p:cNvSpPr/>
          <p:nvPr/>
        </p:nvSpPr>
        <p:spPr>
          <a:xfrm rot="5400000">
            <a:off x="2827713" y="3204871"/>
            <a:ext cx="284166" cy="308409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3A26E88-ED91-4A73-A523-C0D3E92BDBB5}"/>
              </a:ext>
            </a:extLst>
          </p:cNvPr>
          <p:cNvSpPr/>
          <p:nvPr/>
        </p:nvSpPr>
        <p:spPr>
          <a:xfrm rot="10800000" flipV="1">
            <a:off x="2273967" y="4082981"/>
            <a:ext cx="131545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11 510,2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37D2AC10-9009-4E64-9EDD-A065D0CEDFCF}"/>
              </a:ext>
            </a:extLst>
          </p:cNvPr>
          <p:cNvSpPr/>
          <p:nvPr/>
        </p:nvSpPr>
        <p:spPr>
          <a:xfrm>
            <a:off x="2153654" y="3408362"/>
            <a:ext cx="1588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12 794,8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55BEE2F6-5420-45B7-8F79-23EA74F9E387}"/>
              </a:ext>
            </a:extLst>
          </p:cNvPr>
          <p:cNvSpPr/>
          <p:nvPr/>
        </p:nvSpPr>
        <p:spPr>
          <a:xfrm rot="5400000">
            <a:off x="2610983" y="4283373"/>
            <a:ext cx="176201" cy="254267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BBCB80A-BA63-4974-9BE4-78FB342D5388}"/>
              </a:ext>
            </a:extLst>
          </p:cNvPr>
          <p:cNvSpPr/>
          <p:nvPr/>
        </p:nvSpPr>
        <p:spPr>
          <a:xfrm>
            <a:off x="3970187" y="3255962"/>
            <a:ext cx="1143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D0458E9A-3D9B-4A5B-9190-AE8A3BE68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032610"/>
              </p:ext>
            </p:extLst>
          </p:nvPr>
        </p:nvGraphicFramePr>
        <p:xfrm>
          <a:off x="248421" y="2189402"/>
          <a:ext cx="1504720" cy="106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0BD622E5-C023-4716-AE87-6D76024AE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176166"/>
              </p:ext>
            </p:extLst>
          </p:nvPr>
        </p:nvGraphicFramePr>
        <p:xfrm>
          <a:off x="1772421" y="2221069"/>
          <a:ext cx="1226680" cy="106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1350AA0F-908A-4D7B-8147-9DAC50F228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348093"/>
              </p:ext>
            </p:extLst>
          </p:nvPr>
        </p:nvGraphicFramePr>
        <p:xfrm>
          <a:off x="3368841" y="2252191"/>
          <a:ext cx="1383631" cy="96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D4209DE-8BC8-4842-8F99-99C83A22956E}"/>
              </a:ext>
            </a:extLst>
          </p:cNvPr>
          <p:cNvSpPr/>
          <p:nvPr/>
        </p:nvSpPr>
        <p:spPr>
          <a:xfrm>
            <a:off x="1" y="2216420"/>
            <a:ext cx="782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B42F1EF-9A86-4A05-AAC7-B3919E9A9794}"/>
              </a:ext>
            </a:extLst>
          </p:cNvPr>
          <p:cNvSpPr/>
          <p:nvPr/>
        </p:nvSpPr>
        <p:spPr>
          <a:xfrm>
            <a:off x="1143004" y="2112185"/>
            <a:ext cx="1503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A631251-E976-4349-AF6A-346F076CFD0C}"/>
              </a:ext>
            </a:extLst>
          </p:cNvPr>
          <p:cNvSpPr/>
          <p:nvPr/>
        </p:nvSpPr>
        <p:spPr>
          <a:xfrm>
            <a:off x="3007895" y="2136303"/>
            <a:ext cx="10547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0,1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316009-0548-4C58-AE72-58D9B0F40ADE}"/>
              </a:ext>
            </a:extLst>
          </p:cNvPr>
          <p:cNvSpPr txBox="1"/>
          <p:nvPr/>
        </p:nvSpPr>
        <p:spPr>
          <a:xfrm>
            <a:off x="220579" y="925250"/>
            <a:ext cx="443564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в расходах бюджета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2024 год             2025год                    2026 год</a:t>
            </a:r>
          </a:p>
        </p:txBody>
      </p:sp>
    </p:spTree>
    <p:extLst>
      <p:ext uri="{BB962C8B-B14F-4D97-AF65-F5344CB8AC3E}">
        <p14:creationId xmlns:p14="http://schemas.microsoft.com/office/powerpoint/2010/main" val="107564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A2040-D9D2-4BAC-B18D-645143956D09}"/>
              </a:ext>
            </a:extLst>
          </p:cNvPr>
          <p:cNvSpPr txBox="1"/>
          <p:nvPr/>
        </p:nvSpPr>
        <p:spPr>
          <a:xfrm>
            <a:off x="0" y="36513"/>
            <a:ext cx="12192000" cy="2543175"/>
          </a:xfrm>
          <a:prstGeom prst="rect">
            <a:avLst/>
          </a:prstGeom>
          <a:noFill/>
        </p:spPr>
        <p:txBody>
          <a:bodyPr tIns="72000" bIns="252000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Constantia" panose="02030602050306030303" pitchFamily="18" charset="0"/>
              </a:rPr>
              <a:t>  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Проект решения подготовлен в соответствии с требованиями Бюджетного кодекса Российской  Федерации,  Налогового кодекса Российской Федерации, решения районной Думы МО «Катангский район» от 21 июня 2016 года №2/5 «Об утверждении положения о бюджетном процессе в МО «Катангский район» (в ред. от 30 июня 2021 года №2/7) постановления администрации муниципального образования  «Катангский район» от 14.07.2016 года № 117-п  «Об утверждении положения о порядке и сроках составления проекта решения думы  района  «О бюджете МО «Катангский район»  и порядке  работы над документами и материалами,  предоставляемыми в  думу МО «Катангский район»  одновременно с проектом районного бюджета», иных законодательных и нормативных правовых актов Российской Федерации, Иркутской области,  муниципального образования  «Катангский район».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7F0E41-5E3B-4D92-BCB5-388B45DC46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95600" y="2420889"/>
            <a:ext cx="7128792" cy="7200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21AFED-0838-4909-A745-7505FA6C8A80}"/>
              </a:ext>
            </a:extLst>
          </p:cNvPr>
          <p:cNvSpPr txBox="1"/>
          <p:nvPr/>
        </p:nvSpPr>
        <p:spPr>
          <a:xfrm>
            <a:off x="263525" y="3384550"/>
            <a:ext cx="11664950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Сохранение и модернизация действующей сети муниципальных учреждений.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Обеспечение выполнения соглашений по уровню средней заработной платы работников образования и культуры, действующих в текущем финансовом году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Расходы на заработную плату с начислениями работникам учреждений бюджетной сферы и органов местного самоуправления предусмотрены с учетом индексации заработной платы в 2022 году.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Сохранение мер социальной поддержки для отдельных категорий граждан района, в том числе семьям с детьми.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Обеспечение в полном объеме софинансирования к средствам федерального и областного бюджетов в соответствии с условиями предоставления межбюджетных трансфертов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Расходы дорожного фонда определены исходя из прогнозируемых доходов районного бюджета и межбюджетных трансфертов из областного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628919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9ABA7C52-CC0D-4F10-93E9-11B60449F291}"/>
              </a:ext>
            </a:extLst>
          </p:cNvPr>
          <p:cNvSpPr/>
          <p:nvPr/>
        </p:nvSpPr>
        <p:spPr>
          <a:xfrm>
            <a:off x="1272480" y="260648"/>
            <a:ext cx="939552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Constantia" panose="02030602050306030303" pitchFamily="18" charset="0"/>
              </a:rPr>
              <a:t>Объем муниципального долга районного бюджета в тыс. рублях </a:t>
            </a:r>
            <a:endParaRPr lang="ru-RU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E83A596-2663-40DD-A388-7E0829643B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251407"/>
              </p:ext>
            </p:extLst>
          </p:nvPr>
        </p:nvGraphicFramePr>
        <p:xfrm>
          <a:off x="287129" y="1997242"/>
          <a:ext cx="5343649" cy="417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506BA888-AF82-44C8-8B31-848EB8A72561}"/>
              </a:ext>
            </a:extLst>
          </p:cNvPr>
          <p:cNvSpPr/>
          <p:nvPr/>
        </p:nvSpPr>
        <p:spPr>
          <a:xfrm>
            <a:off x="5917907" y="4656221"/>
            <a:ext cx="6082006" cy="1852863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государственного внутреннего и муниципального долга 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2024- 14,7 тыс.руб.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2025- 8,9 тыс. руб.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2026- 1,6 тыс. руб.</a:t>
            </a:r>
          </a:p>
        </p:txBody>
      </p:sp>
      <p:graphicFrame>
        <p:nvGraphicFramePr>
          <p:cNvPr id="9" name="Диаграмма 5">
            <a:extLst>
              <a:ext uri="{FF2B5EF4-FFF2-40B4-BE49-F238E27FC236}">
                <a16:creationId xmlns:a16="http://schemas.microsoft.com/office/drawing/2014/main" id="{8B62A71F-209D-41FB-86C4-29FABA8DE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385267"/>
              </p:ext>
            </p:extLst>
          </p:nvPr>
        </p:nvGraphicFramePr>
        <p:xfrm>
          <a:off x="5970240" y="1358190"/>
          <a:ext cx="5543981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666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F23DF9AD-AC7E-4F54-B440-50539935E553}"/>
              </a:ext>
            </a:extLst>
          </p:cNvPr>
          <p:cNvSpPr/>
          <p:nvPr/>
        </p:nvSpPr>
        <p:spPr>
          <a:xfrm>
            <a:off x="1703512" y="260648"/>
            <a:ext cx="8712968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chemeClr val="accent1">
                <a:lumMod val="60000"/>
                <a:lumOff val="40000"/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91906FD0-4DFA-4BF3-A13A-F059A9643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68" y="1196975"/>
            <a:ext cx="11321716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«Бюджет для граждан»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подготовлен финансовым управлением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Администрации МО «Катангский район»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666611, с. Ербогачен, Катангского района, Иркутской области, ул. Чкалова, д. 19, факс: (8 39560) 21-0-72; адрес электронной почты: 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fin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22@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gfu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en-US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ru</a:t>
            </a: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График работы  финансового управления администрации МО «Катангский район»: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 понедельника по пятницу - с 9-00 до 17-12;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суббота, воскресенье - выходные дни.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Обеденный перерыв - с 13-00 до 14-00.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Бюджета муниципального образования «Катангский на 2024 год и на плановый период 2025 и 2026 годов размещен на официальном сайте Катангского района 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Constantia" panose="02030602050306030303" pitchFamily="18" charset="0"/>
              </a:rPr>
              <a:t>http://катанга.рф</a:t>
            </a:r>
            <a:endParaRPr lang="ru-RU" altLang="ru-RU" b="1" dirty="0">
              <a:solidFill>
                <a:schemeClr val="accent1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8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0EEB0A2-E3C6-467B-B47B-DF277524DE3B}"/>
              </a:ext>
            </a:extLst>
          </p:cNvPr>
          <p:cNvSpPr txBox="1">
            <a:spLocks/>
          </p:cNvSpPr>
          <p:nvPr/>
        </p:nvSpPr>
        <p:spPr>
          <a:xfrm>
            <a:off x="627063" y="339725"/>
            <a:ext cx="11156950" cy="70485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катангский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 район»</a:t>
            </a:r>
          </a:p>
        </p:txBody>
      </p:sp>
      <p:graphicFrame>
        <p:nvGraphicFramePr>
          <p:cNvPr id="4" name="Диаграмма 7">
            <a:extLst>
              <a:ext uri="{FF2B5EF4-FFF2-40B4-BE49-F238E27FC236}">
                <a16:creationId xmlns:a16="http://schemas.microsoft.com/office/drawing/2014/main" id="{B6FD520D-8523-423C-9F14-6D4985159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082934"/>
              </p:ext>
            </p:extLst>
          </p:nvPr>
        </p:nvGraphicFramePr>
        <p:xfrm>
          <a:off x="230188" y="1044575"/>
          <a:ext cx="5815012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8">
            <a:extLst>
              <a:ext uri="{FF2B5EF4-FFF2-40B4-BE49-F238E27FC236}">
                <a16:creationId xmlns:a16="http://schemas.microsoft.com/office/drawing/2014/main" id="{D64412FF-E00F-4FA2-ACE7-26FBB92AE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098156"/>
              </p:ext>
            </p:extLst>
          </p:nvPr>
        </p:nvGraphicFramePr>
        <p:xfrm>
          <a:off x="6146802" y="1058863"/>
          <a:ext cx="5526086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9">
            <a:extLst>
              <a:ext uri="{FF2B5EF4-FFF2-40B4-BE49-F238E27FC236}">
                <a16:creationId xmlns:a16="http://schemas.microsoft.com/office/drawing/2014/main" id="{3C1298D6-3CE5-4FA4-8C4E-3D533B4862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316616"/>
              </p:ext>
            </p:extLst>
          </p:nvPr>
        </p:nvGraphicFramePr>
        <p:xfrm>
          <a:off x="1632744" y="3652044"/>
          <a:ext cx="7127875" cy="304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9777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1ABDA11-16D7-45DE-883C-0B4925F99EF8}"/>
              </a:ext>
            </a:extLst>
          </p:cNvPr>
          <p:cNvSpPr txBox="1">
            <a:spLocks/>
          </p:cNvSpPr>
          <p:nvPr/>
        </p:nvSpPr>
        <p:spPr>
          <a:xfrm>
            <a:off x="627063" y="339725"/>
            <a:ext cx="11156950" cy="704850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катангский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 район»</a:t>
            </a:r>
          </a:p>
        </p:txBody>
      </p:sp>
      <p:graphicFrame>
        <p:nvGraphicFramePr>
          <p:cNvPr id="4" name="Диаграмма 12">
            <a:extLst>
              <a:ext uri="{FF2B5EF4-FFF2-40B4-BE49-F238E27FC236}">
                <a16:creationId xmlns:a16="http://schemas.microsoft.com/office/drawing/2014/main" id="{39824DDC-1589-4E01-BFF5-B63E960DD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6995809"/>
              </p:ext>
            </p:extLst>
          </p:nvPr>
        </p:nvGraphicFramePr>
        <p:xfrm>
          <a:off x="54419" y="1044575"/>
          <a:ext cx="5802400" cy="594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13">
            <a:extLst>
              <a:ext uri="{FF2B5EF4-FFF2-40B4-BE49-F238E27FC236}">
                <a16:creationId xmlns:a16="http://schemas.microsoft.com/office/drawing/2014/main" id="{85E70EF6-1169-4E02-92D0-B272961FAA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61876"/>
              </p:ext>
            </p:extLst>
          </p:nvPr>
        </p:nvGraphicFramePr>
        <p:xfrm>
          <a:off x="6118797" y="1044575"/>
          <a:ext cx="5665216" cy="566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851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A09E2B-8789-4526-9524-AE1244A423B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defTabSz="914400" eaLnBrk="1" hangingPunct="1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катангский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nstantia" panose="02030602050306030303" pitchFamily="18" charset="0"/>
              </a:rPr>
              <a:t>  район»</a:t>
            </a:r>
          </a:p>
        </p:txBody>
      </p:sp>
      <p:graphicFrame>
        <p:nvGraphicFramePr>
          <p:cNvPr id="4" name="Диаграмма 9">
            <a:extLst>
              <a:ext uri="{FF2B5EF4-FFF2-40B4-BE49-F238E27FC236}">
                <a16:creationId xmlns:a16="http://schemas.microsoft.com/office/drawing/2014/main" id="{4338BEE6-285A-4696-87D9-3028E1BD28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2906723"/>
              </p:ext>
            </p:extLst>
          </p:nvPr>
        </p:nvGraphicFramePr>
        <p:xfrm>
          <a:off x="569913" y="719329"/>
          <a:ext cx="5287962" cy="278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8">
            <a:extLst>
              <a:ext uri="{FF2B5EF4-FFF2-40B4-BE49-F238E27FC236}">
                <a16:creationId xmlns:a16="http://schemas.microsoft.com/office/drawing/2014/main" id="{5F387C91-3EA7-4B12-AA1A-656CFB248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489356"/>
              </p:ext>
            </p:extLst>
          </p:nvPr>
        </p:nvGraphicFramePr>
        <p:xfrm>
          <a:off x="6478588" y="914400"/>
          <a:ext cx="559435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1">
            <a:extLst>
              <a:ext uri="{FF2B5EF4-FFF2-40B4-BE49-F238E27FC236}">
                <a16:creationId xmlns:a16="http://schemas.microsoft.com/office/drawing/2014/main" id="{C95CC8AB-64AA-478F-9D71-7FCB9BF52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881322"/>
              </p:ext>
            </p:extLst>
          </p:nvPr>
        </p:nvGraphicFramePr>
        <p:xfrm>
          <a:off x="620713" y="3716340"/>
          <a:ext cx="5348287" cy="287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561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1B0928-FD2F-4526-A5BA-6461E3F80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9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4880" cy="703103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977EB73-70C9-45F8-A8F0-CF8B8F899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704" y="319852"/>
            <a:ext cx="675764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Бюджетная система Катангского района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156DF6F4-674D-4308-B92C-7B437616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765" y="1521589"/>
            <a:ext cx="3332346" cy="23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бюджет Муниципального образования «Катангский район»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836BA80-ADC2-4390-91E6-516E01397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3" y="1311442"/>
            <a:ext cx="3889375" cy="27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Бюджеты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Ербогаченского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Непского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Преображенского,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Подволошинского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сельских поселений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54528C78-D405-4EB3-B49C-840D9A1A0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04" y="4083042"/>
            <a:ext cx="11101134" cy="18928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E4C9AE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E4C9AE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консолидированный бюджет Муниципального образования «Катангский район»</a:t>
            </a: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id="{7F376EFA-FA5A-4860-9D18-223232FB2CA9}"/>
              </a:ext>
            </a:extLst>
          </p:cNvPr>
          <p:cNvSpPr/>
          <p:nvPr/>
        </p:nvSpPr>
        <p:spPr>
          <a:xfrm rot="2573616">
            <a:off x="2618662" y="4313211"/>
            <a:ext cx="1552841" cy="239554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9C7057FC-7059-4BB4-8B39-4662F341B3A3}"/>
              </a:ext>
            </a:extLst>
          </p:cNvPr>
          <p:cNvSpPr/>
          <p:nvPr/>
        </p:nvSpPr>
        <p:spPr>
          <a:xfrm rot="7823155">
            <a:off x="8206779" y="4365762"/>
            <a:ext cx="1510692" cy="24627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D6247B-3902-43EA-AA3A-E6FF58BEC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118" y="1460860"/>
            <a:ext cx="4051155" cy="35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5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9290AD-80E1-4C1D-AAD0-B13D5510A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C97A5-AF09-4320-91DC-8CAE743BBC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4DFDC-8420-46C1-8929-C71804E8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2AF9DD98-E3E2-463C-AEB6-EE5BD372C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049213"/>
            <a:ext cx="11784012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">
            <a:extLst>
              <a:ext uri="{FF2B5EF4-FFF2-40B4-BE49-F238E27FC236}">
                <a16:creationId xmlns:a16="http://schemas.microsoft.com/office/drawing/2014/main" id="{2EA6B0F0-0720-4626-B85C-524C89A9A28B}"/>
              </a:ext>
            </a:extLst>
          </p:cNvPr>
          <p:cNvSpPr/>
          <p:nvPr/>
        </p:nvSpPr>
        <p:spPr>
          <a:xfrm>
            <a:off x="875420" y="192212"/>
            <a:ext cx="10441160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Стадии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156046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</TotalTime>
  <Words>3165</Words>
  <Application>Microsoft Office PowerPoint</Application>
  <PresentationFormat>Широкоэкранный</PresentationFormat>
  <Paragraphs>788</Paragraphs>
  <Slides>31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Bodoni MT</vt:lpstr>
      <vt:lpstr>Calibri</vt:lpstr>
      <vt:lpstr>Calibri Light</vt:lpstr>
      <vt:lpstr>Constantia</vt:lpstr>
      <vt:lpstr>Times New Roman</vt:lpstr>
      <vt:lpstr>Tw Cen MT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159</cp:revision>
  <dcterms:created xsi:type="dcterms:W3CDTF">2023-11-08T05:51:34Z</dcterms:created>
  <dcterms:modified xsi:type="dcterms:W3CDTF">2023-11-30T02:18:49Z</dcterms:modified>
</cp:coreProperties>
</file>