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7559675" cy="1069181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168" y="-96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CC86-6851-46B9-9CD3-CA62BEE87565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1E7D-23DE-4460-845F-F210B55407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77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CC86-6851-46B9-9CD3-CA62BEE87565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1E7D-23DE-4460-845F-F210B55407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227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CC86-6851-46B9-9CD3-CA62BEE87565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1E7D-23DE-4460-845F-F210B55407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75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CC86-6851-46B9-9CD3-CA62BEE87565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1E7D-23DE-4460-845F-F210B55407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80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CC86-6851-46B9-9CD3-CA62BEE87565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1E7D-23DE-4460-845F-F210B55407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57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CC86-6851-46B9-9CD3-CA62BEE87565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1E7D-23DE-4460-845F-F210B55407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94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CC86-6851-46B9-9CD3-CA62BEE87565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1E7D-23DE-4460-845F-F210B55407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20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CC86-6851-46B9-9CD3-CA62BEE87565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1E7D-23DE-4460-845F-F210B55407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83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CC86-6851-46B9-9CD3-CA62BEE87565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1E7D-23DE-4460-845F-F210B55407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02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CC86-6851-46B9-9CD3-CA62BEE87565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1E7D-23DE-4460-845F-F210B55407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6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CC86-6851-46B9-9CD3-CA62BEE87565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1E7D-23DE-4460-845F-F210B55407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39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3CC86-6851-46B9-9CD3-CA62BEE87565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61E7D-23DE-4460-845F-F210B55407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23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472147" y="-728065"/>
            <a:ext cx="22520113" cy="63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527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26" y="0"/>
            <a:ext cx="7651328" cy="10691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639" y="1867437"/>
            <a:ext cx="6761409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u="sng" dirty="0" smtClean="0"/>
              <a:t>«</a:t>
            </a:r>
            <a:r>
              <a:rPr lang="ru-RU" sz="4000" b="1" u="sng" dirty="0" err="1" smtClean="0">
                <a:latin typeface="Ariston" pitchFamily="66" charset="0"/>
              </a:rPr>
              <a:t>Ербогачён</a:t>
            </a:r>
            <a:r>
              <a:rPr lang="ru-RU" sz="4000" b="1" u="sng" dirty="0" smtClean="0">
                <a:latin typeface="Ariston" pitchFamily="66" charset="0"/>
              </a:rPr>
              <a:t> в воспоминаниях и размышлениях катангчан</a:t>
            </a:r>
            <a:r>
              <a:rPr lang="ru-RU" sz="4000" u="sng" dirty="0" smtClean="0"/>
              <a:t>» </a:t>
            </a:r>
          </a:p>
          <a:p>
            <a:pPr algn="ctr"/>
            <a:endParaRPr lang="ru-RU" sz="3200" b="1" dirty="0" smtClean="0">
              <a:latin typeface="Ariston" pitchFamily="66" charset="0"/>
            </a:endParaRPr>
          </a:p>
          <a:p>
            <a:pPr algn="ctr"/>
            <a:r>
              <a:rPr lang="ru-RU" sz="3200" b="1" dirty="0" smtClean="0">
                <a:latin typeface="Ariston" pitchFamily="66" charset="0"/>
              </a:rPr>
              <a:t>Выставка подготовлена в рамках празднования 235-летнего юбилея села </a:t>
            </a:r>
            <a:r>
              <a:rPr lang="ru-RU" sz="3200" b="1" dirty="0" err="1" smtClean="0">
                <a:latin typeface="Ariston" pitchFamily="66" charset="0"/>
              </a:rPr>
              <a:t>Ербогачён</a:t>
            </a:r>
            <a:r>
              <a:rPr lang="ru-RU" sz="3200" b="1" dirty="0" smtClean="0">
                <a:latin typeface="Ariston" pitchFamily="66" charset="0"/>
              </a:rPr>
              <a:t>. В основу легли документы архивного </a:t>
            </a:r>
            <a:r>
              <a:rPr lang="ru-RU" sz="3200" b="1" dirty="0" smtClean="0">
                <a:latin typeface="Ariston" pitchFamily="66" charset="0"/>
              </a:rPr>
              <a:t>фонда </a:t>
            </a:r>
            <a:r>
              <a:rPr lang="ru-RU" sz="3200" b="1" dirty="0" smtClean="0">
                <a:latin typeface="Ariston" pitchFamily="66" charset="0"/>
              </a:rPr>
              <a:t>личного происхождения</a:t>
            </a:r>
            <a:r>
              <a:rPr lang="ru-RU" sz="3200" b="1" dirty="0" smtClean="0">
                <a:latin typeface="Ariston" pitchFamily="66" charset="0"/>
              </a:rPr>
              <a:t>, откуда взяты</a:t>
            </a:r>
            <a:r>
              <a:rPr lang="ru-RU" sz="3200" b="1" dirty="0" smtClean="0">
                <a:latin typeface="Ariston" pitchFamily="66" charset="0"/>
              </a:rPr>
              <a:t> </a:t>
            </a:r>
            <a:r>
              <a:rPr lang="ru-RU" sz="3200" b="1" dirty="0" smtClean="0">
                <a:latin typeface="Ariston" pitchFamily="66" charset="0"/>
              </a:rPr>
              <a:t>материалы работы  ученицы 10-го класса , члена клуба «Поиск» Хоменко Зинаиды </a:t>
            </a:r>
            <a:r>
              <a:rPr lang="ru-RU" sz="3200" b="1" dirty="0" smtClean="0">
                <a:latin typeface="Ariston" pitchFamily="66" charset="0"/>
              </a:rPr>
              <a:t>, работавшей</a:t>
            </a:r>
            <a:endParaRPr lang="ru-RU" sz="3200" b="1" dirty="0" smtClean="0">
              <a:latin typeface="Ariston" pitchFamily="66" charset="0"/>
            </a:endParaRPr>
          </a:p>
          <a:p>
            <a:pPr algn="ctr"/>
            <a:r>
              <a:rPr lang="ru-RU" sz="3200" b="1" dirty="0" smtClean="0">
                <a:latin typeface="Ariston" pitchFamily="66" charset="0"/>
              </a:rPr>
              <a:t>под руководством Верхотуровой </a:t>
            </a:r>
            <a:r>
              <a:rPr lang="ru-RU" sz="3200" b="1" dirty="0" smtClean="0">
                <a:latin typeface="Ariston" pitchFamily="66" charset="0"/>
              </a:rPr>
              <a:t>В.Н.- почетного гражданина Катангского </a:t>
            </a:r>
            <a:r>
              <a:rPr lang="ru-RU" sz="3200" b="1" dirty="0" err="1" smtClean="0">
                <a:latin typeface="Ariston" pitchFamily="66" charset="0"/>
              </a:rPr>
              <a:t>раойна</a:t>
            </a:r>
            <a:r>
              <a:rPr lang="ru-RU" sz="3200" b="1" dirty="0" smtClean="0">
                <a:latin typeface="Ariston" pitchFamily="66" charset="0"/>
              </a:rPr>
              <a:t>.</a:t>
            </a:r>
            <a:endParaRPr lang="ru-RU" sz="3200" b="1" dirty="0">
              <a:latin typeface="Ariston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3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302" y="400232"/>
            <a:ext cx="671430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   70 </a:t>
            </a:r>
            <a:r>
              <a:rPr lang="ru-RU" sz="1600" i="1" dirty="0"/>
              <a:t>– 80е годы для нашего района были годами расцвета во всех отношениях: велось строительство, в магазинах всегда было мясо разных сортов, на прилавках не переводилась боровая дичь, народ не страдал из – за отсутствия молочных продуктов, а тушенка, кофе (растворимый), сгущенное молоко занимали, наверное, первое место на прилавках. Фруктов, конечно, не было в изобилии, зато вертолетами привозили работникам экспедиций, а они делились с селянами. Разумеется, цены, в сравнении с сегодняшним днем, были мизерные. Однако, на промтовары были какие – то талоны, зачастую приходилось унижаться перед чиновниками, кто занимался их распределением. Большинство северян – гордые люди, унижение для них «подобно смерти».</a:t>
            </a:r>
          </a:p>
          <a:p>
            <a:r>
              <a:rPr lang="ru-RU" sz="1600" i="1" dirty="0" smtClean="0"/>
              <a:t>   Об </a:t>
            </a:r>
            <a:r>
              <a:rPr lang="ru-RU" sz="1600" i="1" dirty="0"/>
              <a:t>отношениях между людьми можно сказать следующее: было взаимопонимание, ответственность, отзывчивость, внимание друг к другу – главные черты, которыми можно было наградить большинство катангчан. Сегодня – это большинство утратило, растеряло эти качества. Как говорят, «жизнь перевернулась с головы до ног». Что является главной причиной? Ответ прост, как правда: занятость работой ушла в небытие, зарплата чиновников, богатых возросла «до небес». Появились богатые и нищие, разного рода идут разборки между этими социальными группами, теракты, заказные убийства и прочие жестокие вещи. Воровство, даже по – </a:t>
            </a:r>
            <a:r>
              <a:rPr lang="ru-RU" sz="1600" i="1" dirty="0" err="1"/>
              <a:t>соседски</a:t>
            </a:r>
            <a:r>
              <a:rPr lang="ru-RU" sz="1600" i="1" dirty="0"/>
              <a:t>, чего не было в таком объеме раньше.</a:t>
            </a:r>
          </a:p>
          <a:p>
            <a:r>
              <a:rPr lang="ru-RU" sz="1600" i="1" dirty="0"/>
              <a:t>«Но не вернуть того, что было…»</a:t>
            </a:r>
          </a:p>
          <a:p>
            <a:endParaRPr lang="ru-RU" sz="1600" b="1" i="1" dirty="0"/>
          </a:p>
          <a:p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5" y="6233537"/>
            <a:ext cx="6852805" cy="4576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94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683" y="190648"/>
            <a:ext cx="6714308" cy="1031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Ербогачен глазами Валентины Павловны </a:t>
            </a:r>
            <a:r>
              <a:rPr lang="ru-RU" sz="3600" b="1" i="1" dirty="0" err="1"/>
              <a:t>Кладовиковой</a:t>
            </a:r>
            <a:endParaRPr lang="ru-RU" sz="3600" b="1" i="1" dirty="0"/>
          </a:p>
          <a:p>
            <a:r>
              <a:rPr lang="ru-RU" sz="1600" i="1" dirty="0"/>
              <a:t> </a:t>
            </a:r>
            <a:r>
              <a:rPr lang="ru-RU" sz="1600" i="1" dirty="0" smtClean="0"/>
              <a:t>   Я </a:t>
            </a:r>
            <a:r>
              <a:rPr lang="ru-RU" sz="1600" i="1" dirty="0"/>
              <a:t>– уроженка Ивановской области, Шуйского района, с. Данилово. Окончила </a:t>
            </a:r>
            <a:r>
              <a:rPr lang="ru-RU" sz="1600" i="1" dirty="0" err="1"/>
              <a:t>Даниловскую</a:t>
            </a:r>
            <a:r>
              <a:rPr lang="ru-RU" sz="1600" i="1" dirty="0"/>
              <a:t> среднюю школу, а потом – Владимирский библиотечный техникум. По приказу Министерства культуры 10 человек, лучших студентов, были направлены на работу в Иркутскую область. Из Иркутска я была направлена в Катангский район, в </a:t>
            </a:r>
            <a:r>
              <a:rPr lang="ru-RU" sz="1600" i="1" dirty="0" err="1"/>
              <a:t>Ербогаченскую</a:t>
            </a:r>
            <a:r>
              <a:rPr lang="ru-RU" sz="1600" i="1" dirty="0"/>
              <a:t> библиотеку. </a:t>
            </a:r>
          </a:p>
          <a:p>
            <a:r>
              <a:rPr lang="ru-RU" sz="1600" i="1" dirty="0" smtClean="0"/>
              <a:t>   Меня </a:t>
            </a:r>
            <a:r>
              <a:rPr lang="ru-RU" sz="1600" i="1" dirty="0"/>
              <a:t>встретили Юрьев Валентин Александрович – инспектор отдела культуры и Юрьев Петр Иванович – рабочий клуба, на лошадке. Когда я вышла из самолета, то увидела почти сплошной лес, у меня завертелись в голове мысли: «Куда я попала, что будет со мной, не вернуться ли назад?!». Но дороги назад нет.</a:t>
            </a:r>
          </a:p>
          <a:p>
            <a:r>
              <a:rPr lang="ru-RU" sz="1600" i="1" dirty="0" smtClean="0"/>
              <a:t>   Ербогачен </a:t>
            </a:r>
            <a:r>
              <a:rPr lang="ru-RU" sz="1600" i="1" dirty="0"/>
              <a:t>был застроен до улицы Ленина, которая начала застраиваться в 1955 году. Улицы Увачана, Маркова, Чкалова были застроены до кафе, до школьной территории. В здании, где сейчас находится школьный гараж, располагался детский сад. Велась застройка этих улиц в 60 – е годы, но до больницы. До моего приезда были застроены Логовая, Пионерская, Набережная (до нынешнего Больничного моста), Комсомольская, Первомайская, Советская, </a:t>
            </a:r>
            <a:r>
              <a:rPr lang="ru-RU" sz="1600" i="1" dirty="0" err="1"/>
              <a:t>Аламжахская</a:t>
            </a:r>
            <a:r>
              <a:rPr lang="ru-RU" sz="1600" i="1" dirty="0"/>
              <a:t> (ныне Юбилейная)</a:t>
            </a:r>
          </a:p>
          <a:p>
            <a:r>
              <a:rPr lang="ru-RU" sz="1600" i="1" dirty="0" smtClean="0"/>
              <a:t>   Из </a:t>
            </a:r>
            <a:r>
              <a:rPr lang="ru-RU" sz="1600" i="1" dirty="0"/>
              <a:t>организаций действовали: отдел культуры, который ютился в небольшой комнатушке в ДК, а он размещался в старом здании на месте нового здания – музея В.Я. Шишкова. Библиотека (районная) располагалась по Первомайской улице. Стоял домик, площадью до </a:t>
            </a:r>
            <a:r>
              <a:rPr lang="ru-RU" sz="1600" i="1" dirty="0" smtClean="0"/>
              <a:t>20 </a:t>
            </a:r>
            <a:r>
              <a:rPr lang="ru-RU" sz="1600" i="1" dirty="0"/>
              <a:t>м². На этих квадратах были стеллажи, деревянные полки. Книжный фонд в 7 тысяч и столик, на котором производилась запись выдачи и приема книг. Этот домик давно снесли, а на его месте Казанцев построил себе дом. Были организации: Райисполком, Райком КПСС .</a:t>
            </a:r>
          </a:p>
          <a:p>
            <a:r>
              <a:rPr lang="ru-RU" sz="1600" i="1" dirty="0" smtClean="0"/>
              <a:t>   Редакция </a:t>
            </a:r>
            <a:r>
              <a:rPr lang="ru-RU" sz="1600" i="1" dirty="0"/>
              <a:t>и почта, сельпо по Советской улице, был колхоз «Красный таежник», контора находилась по Первомайской, председателем колхоза был Петр Васильевич </a:t>
            </a:r>
            <a:r>
              <a:rPr lang="ru-RU" sz="1600" i="1" dirty="0" err="1" smtClean="0"/>
              <a:t>Ошикер</a:t>
            </a:r>
            <a:r>
              <a:rPr lang="ru-RU" sz="1600" i="1" dirty="0" smtClean="0"/>
              <a:t>, школа </a:t>
            </a:r>
            <a:r>
              <a:rPr lang="ru-RU" sz="1600" i="1" dirty="0"/>
              <a:t>из двух зданий</a:t>
            </a:r>
            <a:r>
              <a:rPr lang="ru-RU" sz="1600" i="1" dirty="0" smtClean="0"/>
              <a:t>, </a:t>
            </a:r>
            <a:r>
              <a:rPr lang="ru-RU" sz="1600" i="1" dirty="0"/>
              <a:t>интернат, </a:t>
            </a:r>
            <a:r>
              <a:rPr lang="ru-RU" sz="1600" i="1" dirty="0" err="1" smtClean="0"/>
              <a:t>Райфо</a:t>
            </a:r>
            <a:r>
              <a:rPr lang="ru-RU" sz="1600" i="1" dirty="0"/>
              <a:t>, где сейчас находится земельный комитет, суд – где сейчас </a:t>
            </a:r>
            <a:r>
              <a:rPr lang="ru-RU" sz="1600" i="1" dirty="0" err="1"/>
              <a:t>райфо</a:t>
            </a:r>
            <a:r>
              <a:rPr lang="ru-RU" sz="1600" i="1" dirty="0"/>
              <a:t>, но был просто старый дом, судьей был Темников. Больница – стационар и в сегодняшней бухгалтерии находилась поликлиника больницы, тубдиспансер, </a:t>
            </a:r>
            <a:r>
              <a:rPr lang="ru-RU" sz="1600" i="1" dirty="0" err="1"/>
              <a:t>райздрав</a:t>
            </a:r>
            <a:r>
              <a:rPr lang="ru-RU" sz="1600" i="1" dirty="0"/>
              <a:t>, где сейчас живет </a:t>
            </a:r>
            <a:r>
              <a:rPr lang="ru-RU" sz="1600" i="1" dirty="0" err="1"/>
              <a:t>Балакшина</a:t>
            </a:r>
            <a:r>
              <a:rPr lang="ru-RU" sz="1600" i="1" dirty="0"/>
              <a:t> Мария Ивановна был небольшой домик, в нем – то и находился </a:t>
            </a:r>
            <a:r>
              <a:rPr lang="ru-RU" sz="1600" i="1" dirty="0" err="1"/>
              <a:t>райздрав</a:t>
            </a:r>
            <a:r>
              <a:rPr lang="ru-RU" sz="1600" i="1" dirty="0"/>
              <a:t>, ветлечебница. </a:t>
            </a:r>
            <a:endParaRPr lang="ru-RU" sz="1600" b="1" i="1" dirty="0"/>
          </a:p>
          <a:p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286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282" y="342900"/>
            <a:ext cx="693311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   </a:t>
            </a:r>
            <a:r>
              <a:rPr lang="ru-RU" sz="1600" i="1" dirty="0" err="1" smtClean="0"/>
              <a:t>Райкомхоз</a:t>
            </a:r>
            <a:r>
              <a:rPr lang="ru-RU" sz="1600" i="1" dirty="0" smtClean="0"/>
              <a:t> </a:t>
            </a:r>
            <a:r>
              <a:rPr lang="ru-RU" sz="1600" i="1" dirty="0"/>
              <a:t>располагался в старом доме, где сейчас живет </a:t>
            </a:r>
            <a:r>
              <a:rPr lang="ru-RU" sz="1600" i="1" dirty="0" err="1"/>
              <a:t>Балакшин</a:t>
            </a:r>
            <a:r>
              <a:rPr lang="ru-RU" sz="1600" i="1" dirty="0"/>
              <a:t> Г.Н. Метеостанция находилась в конце улицы Чкалова. Перед рвом, который разделяет жилые дома и больничные корпуса. Здание, вокзал, аэропорта, еще было не обустроено, должность кассира выполняла </a:t>
            </a:r>
            <a:r>
              <a:rPr lang="ru-RU" sz="1600" i="1" dirty="0" err="1"/>
              <a:t>Фаркова</a:t>
            </a:r>
            <a:r>
              <a:rPr lang="ru-RU" sz="1600" i="1" dirty="0"/>
              <a:t> Анна Семеновна, а начальника – </a:t>
            </a:r>
            <a:r>
              <a:rPr lang="ru-RU" sz="1600" i="1" dirty="0" err="1"/>
              <a:t>Прожутинский</a:t>
            </a:r>
            <a:r>
              <a:rPr lang="ru-RU" sz="1600" i="1" dirty="0"/>
              <a:t>. Секретарем РК КПСС был </a:t>
            </a:r>
            <a:r>
              <a:rPr lang="ru-RU" sz="1600" i="1" dirty="0" err="1"/>
              <a:t>Максатов</a:t>
            </a:r>
            <a:r>
              <a:rPr lang="ru-RU" sz="1600" i="1" dirty="0"/>
              <a:t>.</a:t>
            </a:r>
          </a:p>
          <a:p>
            <a:r>
              <a:rPr lang="ru-RU" sz="1600" i="1" dirty="0" smtClean="0"/>
              <a:t>   Райком </a:t>
            </a:r>
            <a:r>
              <a:rPr lang="ru-RU" sz="1600" i="1" dirty="0"/>
              <a:t>партии и райисполком, я считаю, к культуре относились равнодушно, как и к молодым специалистам, считали культуру второстепенным делом.</a:t>
            </a:r>
          </a:p>
          <a:p>
            <a:r>
              <a:rPr lang="ru-RU" sz="1600" i="1" dirty="0" smtClean="0"/>
              <a:t>   Я </a:t>
            </a:r>
            <a:r>
              <a:rPr lang="ru-RU" sz="1600" i="1" dirty="0"/>
              <a:t>выполняла обязанности инспектора культуры, оказывала методическую помощь библиотекарям района, заведующим Красными чумами, избами – читальнями и клубами. Не раз приходилось на лошадке – зимой, и мотолодке – летом исколесить очаги культуры. В те далекие 60 – е годы культурные очаги были под разными названиями: </a:t>
            </a:r>
          </a:p>
          <a:p>
            <a:r>
              <a:rPr lang="ru-RU" sz="1600" i="1" dirty="0"/>
              <a:t>Красный чум – в </a:t>
            </a:r>
            <a:r>
              <a:rPr lang="ru-RU" sz="1600" i="1" dirty="0" err="1"/>
              <a:t>Наканно</a:t>
            </a:r>
            <a:r>
              <a:rPr lang="ru-RU" sz="1600" i="1" dirty="0"/>
              <a:t>, Ербогачене (на месте сегодняшней конторы </a:t>
            </a:r>
            <a:r>
              <a:rPr lang="ru-RU" sz="1600" i="1" dirty="0" err="1"/>
              <a:t>райкомхоза</a:t>
            </a:r>
            <a:r>
              <a:rPr lang="ru-RU" sz="1600" i="1" dirty="0"/>
              <a:t>), в </a:t>
            </a:r>
            <a:r>
              <a:rPr lang="ru-RU" sz="1600" i="1" dirty="0" err="1"/>
              <a:t>Инаригде</a:t>
            </a:r>
            <a:r>
              <a:rPr lang="ru-RU" sz="1600" i="1" dirty="0"/>
              <a:t>, В – </a:t>
            </a:r>
            <a:r>
              <a:rPr lang="ru-RU" sz="1600" i="1" dirty="0" err="1"/>
              <a:t>Калининой</a:t>
            </a:r>
            <a:r>
              <a:rPr lang="ru-RU" sz="1600" i="1" dirty="0"/>
              <a:t> – избы – читальни. В эти годы были открыты библиотеки в </a:t>
            </a:r>
            <a:r>
              <a:rPr lang="ru-RU" sz="1600" i="1" dirty="0" err="1"/>
              <a:t>Токме</a:t>
            </a:r>
            <a:r>
              <a:rPr lang="ru-RU" sz="1600" i="1" dirty="0"/>
              <a:t>, Буре, Подволошино, в 80 – х годах – в </a:t>
            </a:r>
            <a:r>
              <a:rPr lang="ru-RU" sz="1600" i="1" dirty="0" err="1"/>
              <a:t>Хамакаре</a:t>
            </a:r>
            <a:r>
              <a:rPr lang="ru-RU" sz="1600" i="1" dirty="0"/>
              <a:t>, Ереме, в 1982 – 1983гг – в </a:t>
            </a:r>
            <a:r>
              <a:rPr lang="ru-RU" sz="1600" i="1" dirty="0" err="1"/>
              <a:t>Надеждинске</a:t>
            </a:r>
            <a:r>
              <a:rPr lang="ru-RU" sz="1600" i="1" dirty="0"/>
              <a:t>. К 70 – м годам книжный фонд вырос до 80 тысяч – по району, Количество читателей за десятилетие (1955 – 65гг) резко возросло не только за счет открытия новых библиотек, но и с появлением в районе прибывших людей, т.е. с 2 тысяч до 5 тысяч из 9 тысяч, проживающих в районе.</a:t>
            </a:r>
          </a:p>
          <a:p>
            <a:r>
              <a:rPr lang="ru-RU" sz="1600" i="1" dirty="0" smtClean="0"/>
              <a:t>   Библиотека </a:t>
            </a:r>
            <a:r>
              <a:rPr lang="ru-RU" sz="1600" i="1" dirty="0"/>
              <a:t>с. Ербогачен с 1985 г. стала считаться районной, остальные – филиалами, пополнение книжных фондов шло через районную библиотеку. Пик массовой работы с населением приходится на годы: с середины 70 – х годов по 90 – е годы. В тесном контакте работали: кинофикация, библиотеки и СДК. Шла пропаганда книги, проводились тематические вечера, устные журналы, велся открытый просмотр книг, организовывались книжные выставки, интенсивно работал межбиблиотечный абонемент (МБА).</a:t>
            </a:r>
          </a:p>
          <a:p>
            <a:r>
              <a:rPr lang="ru-RU" sz="1600" i="1" dirty="0" smtClean="0"/>
              <a:t>   С </a:t>
            </a:r>
            <a:r>
              <a:rPr lang="ru-RU" sz="1600" i="1" dirty="0"/>
              <a:t>большим интересом селяне, руководители организаций, профсоюзные работники, работники культурного фронта принимали участие в организации проведении устных журналов «О людях хороших». Работники культуры выезжали в населенные пункты, организовывались встречи с поэтами, писателями (местными – В. Юрьевым, А. Короленко, В. </a:t>
            </a:r>
            <a:r>
              <a:rPr lang="ru-RU" sz="1600" i="1" dirty="0" err="1"/>
              <a:t>Сафьянниковым</a:t>
            </a:r>
            <a:r>
              <a:rPr lang="ru-RU" sz="1600" i="1" dirty="0"/>
              <a:t>; по приглашению – с Иркутскими). Энтузиасты работали в университете культуры</a:t>
            </a:r>
          </a:p>
          <a:p>
            <a:r>
              <a:rPr lang="ru-RU" sz="1600" i="1" dirty="0" smtClean="0"/>
              <a:t>   Во </a:t>
            </a:r>
            <a:r>
              <a:rPr lang="ru-RU" sz="1600" i="1" dirty="0"/>
              <a:t>всех населенных пунктах, кроме </a:t>
            </a:r>
            <a:r>
              <a:rPr lang="ru-RU" sz="1600" i="1" dirty="0" err="1"/>
              <a:t>Инаригды</a:t>
            </a:r>
            <a:r>
              <a:rPr lang="ru-RU" sz="1600" i="1" dirty="0"/>
              <a:t> и Курьи, были киноустановки стационарные</a:t>
            </a:r>
            <a:r>
              <a:rPr lang="ru-RU" sz="1600" i="1" dirty="0" smtClean="0"/>
              <a:t>.</a:t>
            </a:r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0116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302" y="400232"/>
            <a:ext cx="67143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 </a:t>
            </a:r>
            <a:r>
              <a:rPr lang="ru-RU" sz="1600" i="1" dirty="0" smtClean="0"/>
              <a:t>   31 </a:t>
            </a:r>
            <a:r>
              <a:rPr lang="ru-RU" sz="1600" i="1" dirty="0"/>
              <a:t>год я проработала в области культуры. Это были самые интересные и насыщенные до максимума дни. Я никогда не пожалею о прожитых мною годах работы. </a:t>
            </a:r>
            <a:endParaRPr lang="ru-RU" sz="1600" i="1" dirty="0" smtClean="0"/>
          </a:p>
          <a:p>
            <a:r>
              <a:rPr lang="ru-RU" sz="1600" i="1" dirty="0" smtClean="0"/>
              <a:t>   Я </a:t>
            </a:r>
            <a:r>
              <a:rPr lang="ru-RU" sz="1600" i="1" dirty="0"/>
              <a:t>работала сполна на работе, отдавая свои знания людям и только лишь частичку тепла своей семье. На лишние разговоры у меня не было времени. За свой труд я имею: знак «Отличник библиотечной работы», Министерские грамоты, 3 значка «Победитель соцсоревнования», районные и областные грамоты.</a:t>
            </a:r>
          </a:p>
          <a:p>
            <a:r>
              <a:rPr lang="ru-RU" sz="1600" i="1" dirty="0" smtClean="0"/>
              <a:t>   С </a:t>
            </a:r>
            <a:r>
              <a:rPr lang="ru-RU" sz="1600" i="1" dirty="0"/>
              <a:t>1986 года я – пенсионерка, но выполняю обязанности члена ревизионной комиссии </a:t>
            </a:r>
            <a:r>
              <a:rPr lang="ru-RU" sz="1600" i="1" dirty="0" err="1"/>
              <a:t>Райпо</a:t>
            </a:r>
            <a:r>
              <a:rPr lang="ru-RU" sz="1600" i="1" dirty="0"/>
              <a:t>, член клуба «Сударушка». Мои друзья – люди моего возраста, моего круга, с которыми нахожу душевное родство.</a:t>
            </a:r>
          </a:p>
          <a:p>
            <a:r>
              <a:rPr lang="ru-RU" sz="1600" i="1" dirty="0" smtClean="0"/>
              <a:t>   После </a:t>
            </a:r>
            <a:r>
              <a:rPr lang="ru-RU" sz="1600" i="1" dirty="0"/>
              <a:t>90 – </a:t>
            </a:r>
            <a:r>
              <a:rPr lang="ru-RU" sz="1600" i="1" dirty="0" err="1"/>
              <a:t>го</a:t>
            </a:r>
            <a:r>
              <a:rPr lang="ru-RU" sz="1600" i="1" dirty="0"/>
              <a:t> года в районе культура начала «замирать». В чем причина? Разумеется, в работниках культурного фронта, людях, кто должен «гореть и зажигать сердца» всех, живущих в районе. </a:t>
            </a:r>
          </a:p>
          <a:p>
            <a:endParaRPr lang="ru-RU" sz="1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075" t="51687" r="3872" b="2074"/>
          <a:stretch/>
        </p:blipFill>
        <p:spPr>
          <a:xfrm>
            <a:off x="418595" y="5003800"/>
            <a:ext cx="6722484" cy="4597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43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683" y="158932"/>
            <a:ext cx="6714308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Ербогачен глазами Нины </a:t>
            </a:r>
            <a:r>
              <a:rPr lang="ru-RU" sz="3600" b="1" i="1" dirty="0" err="1"/>
              <a:t>Перфильевны</a:t>
            </a:r>
            <a:r>
              <a:rPr lang="ru-RU" sz="3600" b="1" i="1" dirty="0"/>
              <a:t> </a:t>
            </a:r>
            <a:r>
              <a:rPr lang="ru-RU" sz="3600" b="1" i="1" dirty="0" err="1"/>
              <a:t>Гековой</a:t>
            </a:r>
            <a:endParaRPr lang="ru-RU" sz="3600" b="1" i="1" dirty="0"/>
          </a:p>
          <a:p>
            <a:r>
              <a:rPr lang="ru-RU" sz="1600" i="1" dirty="0" smtClean="0"/>
              <a:t>   Я </a:t>
            </a:r>
            <a:r>
              <a:rPr lang="ru-RU" sz="1600" i="1" dirty="0"/>
              <a:t>– уроженка Тульской области. Появилась на Катангской земле в 1969 году. Я и моя подружка – Рождественская Надежда в числе других были направлены в Иркутскую область на работу учителями. Областной отдел народного образования предложил нам поехать в Катангский район, обрисовав картину климата и чуть – чуть о жизненных условиях и расположенности района. Конечно, нас заинтриговали олени, на которых в этом краю ездят. Романтизма хоть отбавляй, так как за плечами – то было по 19 </a:t>
            </a:r>
            <a:r>
              <a:rPr lang="ru-RU" sz="1600" i="1" dirty="0" smtClean="0"/>
              <a:t>лет.</a:t>
            </a:r>
          </a:p>
          <a:p>
            <a:r>
              <a:rPr lang="ru-RU" sz="1600" i="1" dirty="0"/>
              <a:t> </a:t>
            </a:r>
            <a:r>
              <a:rPr lang="ru-RU" sz="1600" i="1" dirty="0" smtClean="0"/>
              <a:t>  Купили </a:t>
            </a:r>
            <a:r>
              <a:rPr lang="ru-RU" sz="1600" i="1" dirty="0"/>
              <a:t>билеты по 34 рубля «Иркутск – Ербогачен» и на «Ил – 14» долетели до Ербогачена. Прибыли в конце августа, когда закончилось уже августовское совещание. Встретил заведующий районо </a:t>
            </a:r>
            <a:r>
              <a:rPr lang="ru-RU" sz="1600" i="1" dirty="0" err="1"/>
              <a:t>Кокташев</a:t>
            </a:r>
            <a:r>
              <a:rPr lang="ru-RU" sz="1600" i="1" dirty="0"/>
              <a:t> В., который расспросил и по его требованию бухгалтер выдал нам по 10 рублей, ибо у нас не было ни копейки. Разместил нас на временное проживание в школу (одноэтажная, которая осталась), в классах стояли кровати. Так в Ербогачене мы прожили вместе еще несколько дней. Ходили купаться, «изучали окрестности Ербогачена», даже успели побрать кислицу</a:t>
            </a:r>
            <a:r>
              <a:rPr lang="ru-RU" sz="1600" i="1" dirty="0" smtClean="0"/>
              <a:t>.</a:t>
            </a:r>
          </a:p>
          <a:p>
            <a:r>
              <a:rPr lang="ru-RU" sz="1600" i="1" dirty="0"/>
              <a:t> </a:t>
            </a:r>
            <a:r>
              <a:rPr lang="ru-RU" sz="1600" i="1" dirty="0" smtClean="0"/>
              <a:t>   </a:t>
            </a:r>
            <a:r>
              <a:rPr lang="ru-RU" sz="1600" i="1" dirty="0"/>
              <a:t>Первые впечатления о людях Ербогачена: говорят, растягивая слоги в словах, «режет ухо» ударение, одеты, как и мы, очень много собак, видели не одну девушку с длинными </a:t>
            </a:r>
            <a:r>
              <a:rPr lang="ru-RU" sz="1600" i="1" dirty="0" smtClean="0"/>
              <a:t>косами. </a:t>
            </a:r>
          </a:p>
          <a:p>
            <a:r>
              <a:rPr lang="ru-RU" sz="1600" i="1" dirty="0"/>
              <a:t> </a:t>
            </a:r>
            <a:r>
              <a:rPr lang="ru-RU" sz="1600" i="1" dirty="0" smtClean="0"/>
              <a:t>  В </a:t>
            </a:r>
            <a:r>
              <a:rPr lang="ru-RU" sz="1600" i="1" dirty="0"/>
              <a:t>1969 году в Ербогачене функционировали организации: </a:t>
            </a:r>
            <a:r>
              <a:rPr lang="ru-RU" sz="1600" i="1" dirty="0" err="1"/>
              <a:t>райтоп</a:t>
            </a:r>
            <a:r>
              <a:rPr lang="ru-RU" sz="1600" i="1" dirty="0"/>
              <a:t>, </a:t>
            </a:r>
            <a:r>
              <a:rPr lang="ru-RU" sz="1600" i="1" dirty="0" err="1"/>
              <a:t>райкомхоз</a:t>
            </a:r>
            <a:r>
              <a:rPr lang="ru-RU" sz="1600" i="1" dirty="0"/>
              <a:t>, больница – из 4 – х зданий, пожарное депо, районо, </a:t>
            </a:r>
            <a:r>
              <a:rPr lang="ru-RU" sz="1600" i="1" dirty="0" err="1"/>
              <a:t>промхоз</a:t>
            </a:r>
            <a:r>
              <a:rPr lang="ru-RU" sz="1600" i="1" dirty="0"/>
              <a:t>, звероферма в </a:t>
            </a:r>
            <a:r>
              <a:rPr lang="ru-RU" sz="1600" i="1" dirty="0" err="1"/>
              <a:t>Инаригде</a:t>
            </a:r>
            <a:r>
              <a:rPr lang="ru-RU" sz="1600" i="1" dirty="0"/>
              <a:t>, прокуратура на месте сегодняшнего здания </a:t>
            </a:r>
            <a:r>
              <a:rPr lang="ru-RU" sz="1600" i="1" dirty="0" err="1"/>
              <a:t>райфо</a:t>
            </a:r>
            <a:r>
              <a:rPr lang="ru-RU" sz="1600" i="1" dirty="0"/>
              <a:t>, школа из 3 – х зданий (2 – одноэтажные, 1 – двухэтажное), суд был, но я не помню, в каком здании. Моста больничного не было, не было и музея, РСУ.</a:t>
            </a:r>
          </a:p>
          <a:p>
            <a:r>
              <a:rPr lang="ru-RU" sz="1600" i="1" dirty="0" smtClean="0"/>
              <a:t>   Наверное</a:t>
            </a:r>
            <a:r>
              <a:rPr lang="ru-RU" sz="1600" i="1" dirty="0"/>
              <a:t>, в моей памяти навсегда останется картина, когда я прилетела в Оськино. Во – первых, на аэропорту полдеревни собралось народу, все встречали самолет Ан – 2. Ко мне обращались на «ты», спрашивали при этом: «Ты – учительница? А эти книги для школы? Мы давно уже ждем учителя». Что взрослые, что дети были в непонятно грязной одежде, рваных штанах, галошах. </a:t>
            </a:r>
          </a:p>
          <a:p>
            <a:r>
              <a:rPr lang="ru-RU" sz="1600" i="1" dirty="0" smtClean="0"/>
              <a:t>   Учителем </a:t>
            </a:r>
            <a:r>
              <a:rPr lang="ru-RU" sz="1600" i="1" dirty="0"/>
              <a:t>отработала 4 года. В первый год моей работы в школе было 14 детей. Работе я отдавала все свое время, однако надо было успеть сбегать и в клуб. С родителями познакомилась на родительском собрании. Отношения между мной, родителями и детьми сложились хорошие с первого родительского собрания: я понимала детей, родителей, а они – меня.</a:t>
            </a:r>
          </a:p>
          <a:p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13117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302" y="400232"/>
            <a:ext cx="6714308" cy="1018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 </a:t>
            </a:r>
            <a:r>
              <a:rPr lang="ru-RU" sz="1600" i="1" dirty="0" smtClean="0"/>
              <a:t>  После </a:t>
            </a:r>
            <a:r>
              <a:rPr lang="ru-RU" sz="1600" i="1" dirty="0"/>
              <a:t>проверки моей работы в школе заведующий Кронштейн А.И. на собрании перед родителями сказал: «Если ваша учительница задержится в школе, то ни один из детей не появится в стенах вспомогательной школы».</a:t>
            </a:r>
          </a:p>
          <a:p>
            <a:r>
              <a:rPr lang="ru-RU" sz="1600" i="1" dirty="0" smtClean="0"/>
              <a:t>   В </a:t>
            </a:r>
            <a:r>
              <a:rPr lang="ru-RU" sz="1600" i="1" dirty="0"/>
              <a:t>1973 году меня селяне, </a:t>
            </a:r>
            <a:r>
              <a:rPr lang="ru-RU" sz="1600" i="1" dirty="0" err="1"/>
              <a:t>оськинцы</a:t>
            </a:r>
            <a:r>
              <a:rPr lang="ru-RU" sz="1600" i="1" dirty="0"/>
              <a:t>, избрали председателем с/совета. Я в районе оказалась самым молодым председателем. За четыре года работы учителем я хорошо знала все беды своих селян, поэтому мне легче было решать их насущные проблемы. Я старалась, пришлось научиться решать и другие вопросы: занятости, социальные, снабженческие. Меня поддерживал райисполком в решении ряда </a:t>
            </a:r>
            <a:r>
              <a:rPr lang="ru-RU" sz="1600" i="1" dirty="0" smtClean="0"/>
              <a:t>вопросов. В </a:t>
            </a:r>
            <a:r>
              <a:rPr lang="ru-RU" sz="1600" i="1" dirty="0"/>
              <a:t>1976 году мне Зоя Васильевна Инешина, заведующая </a:t>
            </a:r>
            <a:r>
              <a:rPr lang="ru-RU" sz="1600" i="1" dirty="0" smtClean="0"/>
              <a:t>районо, </a:t>
            </a:r>
            <a:r>
              <a:rPr lang="ru-RU" sz="1600" i="1" dirty="0"/>
              <a:t>предложила место работы в районо в качестве методиста по начальным классам, а райисполком – место заведующего общим отделом. Я вновь вернулась, теперь уже на работу в районный центр. Мне работа зав. общим отделом была более знакома, чем работа методиста. Я, выполняя обязанности председателя </a:t>
            </a:r>
            <a:r>
              <a:rPr lang="ru-RU" sz="1600" i="1" dirty="0" err="1"/>
              <a:t>оськинского</a:t>
            </a:r>
            <a:r>
              <a:rPr lang="ru-RU" sz="1600" i="1" dirty="0"/>
              <a:t> с/совета, уже была знакома со всеми руководителями с/советов, имела навыки проведения сессий, оформления деловых бумаг, поэтому я приняла предложение райисполкома. Итак, я – зав. общим отделом райисполкома с 1976 года.</a:t>
            </a:r>
          </a:p>
          <a:p>
            <a:r>
              <a:rPr lang="ru-RU" sz="1600" i="1" dirty="0" smtClean="0"/>
              <a:t>   Круг </a:t>
            </a:r>
            <a:r>
              <a:rPr lang="ru-RU" sz="1600" i="1" dirty="0"/>
              <a:t>обязанностей, конечно, был шире, объемнее, чем круг обязанностей учителя или председателя с/совета. Одиннадцать лет работы в райисполкоме дали мне большой опыт в работе администратора. Я счастлива, что именно в эти годы работала, так как эти годы были годами расцвета Катанги: велось строительство жилья для селян за счет средств бюджета, появилась в </a:t>
            </a:r>
            <a:r>
              <a:rPr lang="ru-RU" sz="1600" i="1" dirty="0" err="1"/>
              <a:t>промхозе</a:t>
            </a:r>
            <a:r>
              <a:rPr lang="ru-RU" sz="1600" i="1" dirty="0"/>
              <a:t> «</a:t>
            </a:r>
            <a:r>
              <a:rPr lang="ru-RU" sz="1600" i="1" dirty="0" err="1"/>
              <a:t>сувенирка</a:t>
            </a:r>
            <a:r>
              <a:rPr lang="ru-RU" sz="1600" i="1" dirty="0"/>
              <a:t>», в которой работали в основном коренные жители, продукция имела спрос, вывозилась и за пределы района. Обновились населенные пункты за чет строительства нового жилья, появился поселок </a:t>
            </a:r>
            <a:r>
              <a:rPr lang="ru-RU" sz="1600" i="1" dirty="0" err="1"/>
              <a:t>Надеждинск</a:t>
            </a:r>
            <a:r>
              <a:rPr lang="ru-RU" sz="1600" i="1" dirty="0"/>
              <a:t> на карте района, в микрорайоне Ербогачена – РСУ, поселок за </a:t>
            </a:r>
            <a:r>
              <a:rPr lang="ru-RU" sz="1600" i="1" dirty="0" err="1"/>
              <a:t>Юктуконом</a:t>
            </a:r>
            <a:r>
              <a:rPr lang="ru-RU" sz="1600" i="1" dirty="0"/>
              <a:t>. Застроены улицы: Солнечная, Авиаторов, Транспортная, Песчаная, 40 лет Победы, Энергетиков. Изыскатели бурили скважины. Именно в эти годы в Ербогачене была открыта скважина и селяне получили хорошую воду, т.е. в 1988 году. Бурили скважины во многих селах района, но только в Ереме была найдена хорошая вода, а жители Бура, </a:t>
            </a:r>
            <a:r>
              <a:rPr lang="ru-RU" sz="1600" i="1" dirty="0" err="1"/>
              <a:t>Непы</a:t>
            </a:r>
            <a:r>
              <a:rPr lang="ru-RU" sz="1600" i="1" dirty="0"/>
              <a:t>, Преображенки и все остальные продолжали использовать речную соленую воду</a:t>
            </a:r>
            <a:r>
              <a:rPr lang="ru-RU" sz="1600" i="1" dirty="0" smtClean="0"/>
              <a:t>.</a:t>
            </a:r>
          </a:p>
          <a:p>
            <a:r>
              <a:rPr lang="ru-RU" sz="1600" i="1" dirty="0" smtClean="0"/>
              <a:t>   В </a:t>
            </a:r>
            <a:r>
              <a:rPr lang="ru-RU" sz="1600" i="1" dirty="0"/>
              <a:t>Ербогачене продолжали функционировать для Катанги организации: суд, прокуратура, РОВД, районо, ЦРБ, ЦСУ, ветстанция, РПС, райсобес, госстрах, сберкасса, госбанк, лесхоз.</a:t>
            </a:r>
          </a:p>
          <a:p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9378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302" y="400232"/>
            <a:ext cx="671430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   Для </a:t>
            </a:r>
            <a:r>
              <a:rPr lang="ru-RU" sz="1600" i="1" dirty="0"/>
              <a:t>жителей райцентра работала в то время организация </a:t>
            </a:r>
            <a:r>
              <a:rPr lang="ru-RU" sz="1600" i="1" dirty="0" err="1"/>
              <a:t>райтоп</a:t>
            </a:r>
            <a:r>
              <a:rPr lang="ru-RU" sz="1600" i="1" dirty="0"/>
              <a:t>, люди не знали беды в заготовке дров. Безработных не было. Тунеядцем считали того, кто в течение 3 – х месяцев отлынивал от работы. Женсоветы, РК партии строго следили за занятостью людей.</a:t>
            </a:r>
          </a:p>
          <a:p>
            <a:r>
              <a:rPr lang="ru-RU" sz="1600" i="1" dirty="0"/>
              <a:t>Телевидение на нашей Катангской земле появилось в 1976 году, когда председателем райисполкома был </a:t>
            </a:r>
            <a:r>
              <a:rPr lang="ru-RU" sz="1600" i="1" dirty="0" err="1"/>
              <a:t>Бессменов</a:t>
            </a:r>
            <a:r>
              <a:rPr lang="ru-RU" sz="1600" i="1" dirty="0"/>
              <a:t>, а 1977 году – во всех остальных селах района.</a:t>
            </a:r>
          </a:p>
          <a:p>
            <a:r>
              <a:rPr lang="ru-RU" sz="1600" i="1" dirty="0" smtClean="0"/>
              <a:t>   Санитарное </a:t>
            </a:r>
            <a:r>
              <a:rPr lang="ru-RU" sz="1600" i="1" dirty="0"/>
              <a:t>состояние районного центра в то время было в десять раз лучше, чем сейчас. Каждый хозяин, каждая улица старались стать лучше, чем другая, соседская. Организовывались еще и субботники, по обеспечению санитарного состояния. Люди были добрее, внимательнее друг к другу, отзывчивее, чем сейчас.</a:t>
            </a:r>
          </a:p>
          <a:p>
            <a:r>
              <a:rPr lang="ru-RU" sz="1600" i="1" dirty="0" smtClean="0"/>
              <a:t>   Не </a:t>
            </a:r>
            <a:r>
              <a:rPr lang="ru-RU" sz="1600" i="1" dirty="0"/>
              <a:t>только у меня, но и у многих людей моего возраста ностальгия по тем годам, годам, когда хотелось жить. После 95 года, в годы закрытия организаций, появились – открылись – создались организации: налоговая инспекция, ЦЗ, служба судебных приставов РФ. Жизнь резко ухудшилась. Я вижу в этом одну причину: о простых людях, именно, о </a:t>
            </a:r>
            <a:r>
              <a:rPr lang="ru-RU" sz="1600" i="1" dirty="0" err="1"/>
              <a:t>катангчанах</a:t>
            </a:r>
            <a:r>
              <a:rPr lang="ru-RU" sz="1600" i="1" dirty="0"/>
              <a:t>, не думает ни правительство, ни область.</a:t>
            </a:r>
          </a:p>
          <a:p>
            <a:r>
              <a:rPr lang="ru-RU" sz="1600" i="1" dirty="0" smtClean="0"/>
              <a:t>   С </a:t>
            </a:r>
            <a:r>
              <a:rPr lang="ru-RU" sz="1600" i="1" dirty="0"/>
              <a:t>1997 года в Ербогачене открыт Храм. Сегодня прихожан до 40 человек. Сможем ли мы этим возрождением православия помочь обречь доброту и понимание в людях – трудно сказать. Но при всем этом состоянии и положении для меня Катанга – малая Родина. Здесь, на этой благодатной Земле, пущены мною корни. </a:t>
            </a:r>
            <a:endParaRPr lang="ru-RU" sz="16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72" y="6155654"/>
            <a:ext cx="6081967" cy="4254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67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302" y="400232"/>
            <a:ext cx="67143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dirty="0" smtClean="0"/>
          </a:p>
          <a:p>
            <a:pPr algn="ctr"/>
            <a:r>
              <a:rPr lang="ru-RU" sz="3600" b="1" i="1" dirty="0" smtClean="0">
                <a:latin typeface="Ariston" pitchFamily="66" charset="0"/>
              </a:rPr>
              <a:t>Надеемся, что информация, представленная в презентации была для Вас полезна.</a:t>
            </a:r>
          </a:p>
          <a:p>
            <a:pPr algn="ctr"/>
            <a:r>
              <a:rPr lang="ru-RU" sz="3600" b="1" i="1" dirty="0" smtClean="0">
                <a:latin typeface="Ariston" pitchFamily="66" charset="0"/>
              </a:rPr>
              <a:t>Фотографии для выставки были взяты из фонда МКУК  «Районный краеведческий музей им. </a:t>
            </a:r>
            <a:r>
              <a:rPr lang="ru-RU" sz="3600" b="1" i="1" dirty="0" err="1" smtClean="0">
                <a:latin typeface="Ariston" pitchFamily="66" charset="0"/>
              </a:rPr>
              <a:t>В.Я.Шишкова</a:t>
            </a:r>
            <a:r>
              <a:rPr lang="ru-RU" sz="3600" b="1" i="1" dirty="0" smtClean="0">
                <a:latin typeface="Ariston" pitchFamily="66" charset="0"/>
              </a:rPr>
              <a:t>».</a:t>
            </a:r>
            <a:endParaRPr lang="ru-RU" sz="3600" b="1" i="1" dirty="0" smtClean="0">
              <a:latin typeface="Ariston" pitchFamily="66" charset="0"/>
            </a:endParaRPr>
          </a:p>
          <a:p>
            <a:endParaRPr lang="ru-RU" sz="3600" b="1" i="1" dirty="0">
              <a:latin typeface="Ariston" pitchFamily="66" charset="0"/>
            </a:endParaRPr>
          </a:p>
          <a:p>
            <a:pPr algn="ctr"/>
            <a:r>
              <a:rPr lang="ru-RU" sz="3600" b="1" i="1" dirty="0" smtClean="0">
                <a:latin typeface="Ariston" pitchFamily="66" charset="0"/>
              </a:rPr>
              <a:t>Спасибо за внимание!</a:t>
            </a:r>
            <a:endParaRPr lang="ru-RU" sz="3600" b="1" i="1" dirty="0">
              <a:latin typeface="Ariston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472147" y="-728065"/>
            <a:ext cx="22520113" cy="63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527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26" y="0"/>
            <a:ext cx="7651328" cy="10691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204" y="1458746"/>
            <a:ext cx="6761409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3600" b="1" i="1" dirty="0" smtClean="0"/>
              <a:t>Мой Ербогачен</a:t>
            </a:r>
          </a:p>
          <a:p>
            <a:pPr algn="ctr"/>
            <a:endParaRPr lang="ru-RU" sz="2800" dirty="0" smtClean="0"/>
          </a:p>
          <a:p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</a:rPr>
              <a:t>Ербогачен –сторонушка родная,</a:t>
            </a:r>
          </a:p>
          <a:p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</a:rPr>
              <a:t>Я влюблен в тебя навек.</a:t>
            </a:r>
          </a:p>
          <a:p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</a:rPr>
              <a:t>Ты для меня, как мать родная,</a:t>
            </a:r>
          </a:p>
          <a:p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</a:rPr>
              <a:t>Я с давних пор дала завет</a:t>
            </a:r>
          </a:p>
          <a:p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</a:rPr>
              <a:t>                      Завет: любить твою землицу,</a:t>
            </a:r>
          </a:p>
          <a:p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</a:rPr>
              <a:t>                      Простор лесов и ширь полей,</a:t>
            </a:r>
          </a:p>
          <a:p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</a:rPr>
              <a:t>                      Богатство края и как истицу,</a:t>
            </a:r>
          </a:p>
          <a:p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</a:rPr>
              <a:t>                      Сияние Севера и доброту людей.</a:t>
            </a:r>
          </a:p>
          <a:p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</a:rPr>
              <a:t>С тобой я связана,</a:t>
            </a:r>
          </a:p>
          <a:p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</a:rPr>
              <a:t>                       как ниточка с иглою,</a:t>
            </a:r>
          </a:p>
          <a:p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</a:rPr>
              <a:t>Как первый лучик солнца</a:t>
            </a:r>
          </a:p>
          <a:p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</a:rPr>
              <a:t>                       со всем живущим на Земле.</a:t>
            </a:r>
          </a:p>
          <a:p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</a:rPr>
              <a:t>Где б ни была я, </a:t>
            </a:r>
          </a:p>
          <a:p>
            <a:r>
              <a:rPr lang="ru-RU" sz="2400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</a:rPr>
              <a:t>                      куда б не уезжала,</a:t>
            </a:r>
          </a:p>
          <a:p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</a:rPr>
              <a:t> Я – верный друг твой, </a:t>
            </a:r>
          </a:p>
          <a:p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</a:rPr>
              <a:t>                       Знай, благословляй, молю!</a:t>
            </a:r>
          </a:p>
          <a:p>
            <a:pPr algn="ctr"/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                    (</a:t>
            </a:r>
            <a:r>
              <a:rPr lang="ru-RU" sz="2400" i="1" dirty="0" err="1" smtClean="0">
                <a:solidFill>
                  <a:schemeClr val="bg2">
                    <a:lumMod val="10000"/>
                  </a:schemeClr>
                </a:solidFill>
              </a:rPr>
              <a:t>В.Верка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ru-RU" sz="2400" i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6641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559675" cy="10691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431" y="288965"/>
            <a:ext cx="7072811" cy="1040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3600" b="1" i="1" dirty="0" smtClean="0"/>
              <a:t>Ербогачен глазами Ирины Александровны Верхотуровой</a:t>
            </a:r>
          </a:p>
          <a:p>
            <a:endParaRPr lang="ru-RU" dirty="0"/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cs typeface="Times New Roman" panose="02020603050405020304" pitchFamily="18" charset="0"/>
              </a:rPr>
              <a:t>Я родилась в </a:t>
            </a:r>
            <a:r>
              <a:rPr lang="ru-RU" sz="1600" i="1" dirty="0" err="1" smtClean="0">
                <a:cs typeface="Times New Roman" panose="02020603050405020304" pitchFamily="18" charset="0"/>
              </a:rPr>
              <a:t>д.Верхнее</a:t>
            </a:r>
            <a:r>
              <a:rPr lang="ru-RU" sz="1600" i="1" dirty="0" smtClean="0">
                <a:cs typeface="Times New Roman" panose="02020603050405020304" pitchFamily="18" charset="0"/>
              </a:rPr>
              <a:t> -Калинина. Когда мне было два года , моя семья переехала в </a:t>
            </a:r>
            <a:r>
              <a:rPr lang="ru-RU" sz="1600" i="1" dirty="0" err="1" smtClean="0">
                <a:cs typeface="Times New Roman" panose="02020603050405020304" pitchFamily="18" charset="0"/>
              </a:rPr>
              <a:t>Ербогачён</a:t>
            </a:r>
            <a:r>
              <a:rPr lang="ru-RU" sz="1600" i="1" dirty="0" smtClean="0">
                <a:cs typeface="Times New Roman" panose="02020603050405020304" pitchFamily="18" charset="0"/>
              </a:rPr>
              <a:t>, </a:t>
            </a:r>
            <a:r>
              <a:rPr lang="ru-RU" sz="1600" i="1" dirty="0" err="1" smtClean="0">
                <a:cs typeface="Times New Roman" panose="02020603050405020304" pitchFamily="18" charset="0"/>
              </a:rPr>
              <a:t>т.к</a:t>
            </a:r>
            <a:r>
              <a:rPr lang="ru-RU" sz="1600" i="1" dirty="0" smtClean="0">
                <a:cs typeface="Times New Roman" panose="02020603050405020304" pitchFamily="18" charset="0"/>
              </a:rPr>
              <a:t> отца назначили председателем </a:t>
            </a:r>
            <a:r>
              <a:rPr lang="ru-RU" sz="1600" i="1" dirty="0" err="1" smtClean="0">
                <a:cs typeface="Times New Roman" panose="02020603050405020304" pitchFamily="18" charset="0"/>
              </a:rPr>
              <a:t>райпотребсоюза</a:t>
            </a:r>
            <a:r>
              <a:rPr lang="ru-RU" sz="1600" i="1" dirty="0" smtClean="0">
                <a:cs typeface="Times New Roman" panose="02020603050405020304" pitchFamily="18" charset="0"/>
              </a:rPr>
              <a:t>. Квартиру дали в </a:t>
            </a:r>
            <a:r>
              <a:rPr lang="ru-RU" sz="1600" i="1" dirty="0" err="1" smtClean="0">
                <a:cs typeface="Times New Roman" panose="02020603050405020304" pitchFamily="18" charset="0"/>
              </a:rPr>
              <a:t>райсоюзовском</a:t>
            </a:r>
            <a:r>
              <a:rPr lang="ru-RU" sz="1600" i="1" dirty="0" smtClean="0">
                <a:cs typeface="Times New Roman" panose="02020603050405020304" pitchFamily="18" charset="0"/>
              </a:rPr>
              <a:t> доме, который находился в бывшей столовой по улице Советской. </a:t>
            </a:r>
            <a:r>
              <a:rPr lang="ru-RU" sz="1600" i="1" dirty="0"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cs typeface="Times New Roman" panose="02020603050405020304" pitchFamily="18" charset="0"/>
              </a:rPr>
              <a:t>Тогда </a:t>
            </a:r>
            <a:r>
              <a:rPr lang="ru-RU" sz="1600" i="1" dirty="0" err="1" smtClean="0">
                <a:cs typeface="Times New Roman" panose="02020603050405020304" pitchFamily="18" charset="0"/>
              </a:rPr>
              <a:t>Ербогачён</a:t>
            </a:r>
            <a:r>
              <a:rPr lang="ru-RU" sz="1600" i="1" dirty="0" smtClean="0">
                <a:cs typeface="Times New Roman" panose="02020603050405020304" pitchFamily="18" charset="0"/>
              </a:rPr>
              <a:t> по территории был больше, чем Верхнее-Калинина и было много «чужих людей».</a:t>
            </a:r>
          </a:p>
          <a:p>
            <a:r>
              <a:rPr lang="ru-RU" sz="1600" i="1" dirty="0" smtClean="0">
                <a:cs typeface="Times New Roman" panose="02020603050405020304" pitchFamily="18" charset="0"/>
              </a:rPr>
              <a:t>   Через два года отца направили председателем колхоза «Луч» В-Калинина. Началась война, отцу , по рассказам мамы, дали бронь. Но в 1942 году он все-таки ушел на фронт. Демобилизован в 1946 г.</a:t>
            </a:r>
          </a:p>
          <a:p>
            <a:r>
              <a:rPr lang="ru-RU" sz="1600" i="1" dirty="0" smtClean="0">
                <a:cs typeface="Times New Roman" panose="02020603050405020304" pitchFamily="18" charset="0"/>
              </a:rPr>
              <a:t>В 1949 году он вновь был назначен председателем </a:t>
            </a:r>
            <a:r>
              <a:rPr lang="ru-RU" sz="1600" i="1" dirty="0" err="1" smtClean="0">
                <a:cs typeface="Times New Roman" panose="02020603050405020304" pitchFamily="18" charset="0"/>
              </a:rPr>
              <a:t>райпотребсоюза</a:t>
            </a:r>
            <a:r>
              <a:rPr lang="ru-RU" sz="1600" i="1" dirty="0" smtClean="0">
                <a:cs typeface="Times New Roman" panose="02020603050405020304" pitchFamily="18" charset="0"/>
              </a:rPr>
              <a:t>, и мы опять переехали в </a:t>
            </a:r>
            <a:r>
              <a:rPr lang="ru-RU" sz="1600" i="1" dirty="0" err="1" smtClean="0">
                <a:cs typeface="Times New Roman" panose="02020603050405020304" pitchFamily="18" charset="0"/>
              </a:rPr>
              <a:t>Ербогачён</a:t>
            </a:r>
            <a:r>
              <a:rPr lang="ru-RU" sz="1600" i="1" dirty="0" smtClean="0">
                <a:cs typeface="Times New Roman" panose="02020603050405020304" pitchFamily="18" charset="0"/>
              </a:rPr>
              <a:t>. К тому моменту я пошла в пятый класс в школу, которая находилась в бывшем, старом детском саду на территории сегодняшнего МОО. Тогда были улицы: Набережная  до моста, Логовая, Пионерская, Советская, </a:t>
            </a:r>
            <a:r>
              <a:rPr lang="ru-RU" sz="1600" i="1" dirty="0" err="1" smtClean="0">
                <a:cs typeface="Times New Roman" panose="02020603050405020304" pitchFamily="18" charset="0"/>
              </a:rPr>
              <a:t>Аламджахская</a:t>
            </a:r>
            <a:r>
              <a:rPr lang="ru-RU" sz="1600" i="1" dirty="0" smtClean="0">
                <a:cs typeface="Times New Roman" panose="02020603050405020304" pitchFamily="18" charset="0"/>
              </a:rPr>
              <a:t> (Юбилейная). Клуб в это время находился на территории музея, в церкви, райисполком и РККПСС.</a:t>
            </a:r>
          </a:p>
          <a:p>
            <a:r>
              <a:rPr lang="ru-RU" sz="1600" i="1" dirty="0" smtClean="0">
                <a:cs typeface="Times New Roman" panose="02020603050405020304" pitchFamily="18" charset="0"/>
              </a:rPr>
              <a:t>   В 1951 году в связи с укреплением колхозов отца вновь отправляют в </a:t>
            </a:r>
            <a:r>
              <a:rPr lang="ru-RU" sz="1600" i="1" dirty="0" err="1" smtClean="0">
                <a:cs typeface="Times New Roman" panose="02020603050405020304" pitchFamily="18" charset="0"/>
              </a:rPr>
              <a:t>д.В</a:t>
            </a:r>
            <a:r>
              <a:rPr lang="ru-RU" sz="1600" i="1" dirty="0" smtClean="0">
                <a:cs typeface="Times New Roman" panose="02020603050405020304" pitchFamily="18" charset="0"/>
              </a:rPr>
              <a:t>-Калинина для объединения колхозов. Я училась в Преображенской школе. Окончив десять классов, в 1956 году я отправилась в </a:t>
            </a:r>
            <a:r>
              <a:rPr lang="ru-RU" sz="1600" i="1" dirty="0" err="1" smtClean="0">
                <a:cs typeface="Times New Roman" panose="02020603050405020304" pitchFamily="18" charset="0"/>
              </a:rPr>
              <a:t>г.Иркутск</a:t>
            </a:r>
            <a:r>
              <a:rPr lang="ru-RU" sz="1600" i="1" dirty="0" smtClean="0">
                <a:cs typeface="Times New Roman" panose="02020603050405020304" pitchFamily="18" charset="0"/>
              </a:rPr>
              <a:t>. Однажды встретился со мной секретарь РККПСС </a:t>
            </a:r>
            <a:r>
              <a:rPr lang="ru-RU" sz="1600" i="1" dirty="0" err="1" smtClean="0">
                <a:cs typeface="Times New Roman" panose="02020603050405020304" pitchFamily="18" charset="0"/>
              </a:rPr>
              <a:t>Масягин</a:t>
            </a:r>
            <a:r>
              <a:rPr lang="ru-RU" sz="1600" i="1" dirty="0" smtClean="0">
                <a:cs typeface="Times New Roman" panose="02020603050405020304" pitchFamily="18" charset="0"/>
              </a:rPr>
              <a:t> Г.П., и стал уговаривать чтобы я поехала в Катангский район. Я вновь оказалась на своей земле. Проработала в качестве председателя  два года. А в 1964-1965 году мне предложил райком партии принять колхоз «Красный таежник» в </a:t>
            </a:r>
            <a:r>
              <a:rPr lang="ru-RU" sz="1600" i="1" dirty="0" err="1" smtClean="0">
                <a:cs typeface="Times New Roman" panose="02020603050405020304" pitchFamily="18" charset="0"/>
              </a:rPr>
              <a:t>Ербогачёне</a:t>
            </a:r>
            <a:r>
              <a:rPr lang="ru-RU" sz="1600" i="1" dirty="0" smtClean="0">
                <a:cs typeface="Times New Roman" panose="02020603050405020304" pitchFamily="18" charset="0"/>
              </a:rPr>
              <a:t>.</a:t>
            </a:r>
          </a:p>
          <a:p>
            <a:r>
              <a:rPr lang="ru-RU" sz="1600" i="1" dirty="0"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cs typeface="Times New Roman" panose="02020603050405020304" pitchFamily="18" charset="0"/>
              </a:rPr>
              <a:t>  В возрасте 25 лет я в новь увидела </a:t>
            </a:r>
            <a:r>
              <a:rPr lang="ru-RU" sz="1600" i="1" dirty="0" err="1" smtClean="0">
                <a:cs typeface="Times New Roman" panose="02020603050405020304" pitchFamily="18" charset="0"/>
              </a:rPr>
              <a:t>Ербогачён</a:t>
            </a:r>
            <a:r>
              <a:rPr lang="ru-RU" sz="1600" i="1" dirty="0" smtClean="0">
                <a:cs typeface="Times New Roman" panose="02020603050405020304" pitchFamily="18" charset="0"/>
              </a:rPr>
              <a:t>, но глазами зрелого человека. </a:t>
            </a:r>
          </a:p>
          <a:p>
            <a:r>
              <a:rPr lang="ru-RU" sz="1600" i="1" dirty="0"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cs typeface="Times New Roman" panose="02020603050405020304" pitchFamily="18" charset="0"/>
              </a:rPr>
              <a:t>  Конечно, по своей территории он увеличился: уже была застроена ул. Ленина, Увачана, Чкалова, Маркова. Шла застройка улиц Лесной, Северной, из организаций – появилось здание поликлиники, суд, прокуратура, продолжали функционировать. Райисполком решал хозяйственные вопросы, райком партии – вопросы кадров, социальные. </a:t>
            </a:r>
          </a:p>
          <a:p>
            <a:pPr lvl="0"/>
            <a:r>
              <a:rPr lang="ru-RU" i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prstClr val="black"/>
                </a:solidFill>
                <a:cs typeface="Times New Roman" panose="02020603050405020304" pitchFamily="18" charset="0"/>
              </a:rPr>
              <a:t>Итак , к 1965 году территория </a:t>
            </a:r>
            <a:r>
              <a:rPr lang="ru-RU" sz="16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Ербогачёна</a:t>
            </a:r>
            <a:r>
              <a:rPr lang="ru-RU" sz="1600" i="1" dirty="0">
                <a:solidFill>
                  <a:prstClr val="black"/>
                </a:solidFill>
                <a:cs typeface="Times New Roman" panose="02020603050405020304" pitchFamily="18" charset="0"/>
              </a:rPr>
              <a:t> занимала всю южную, юго-западную и юго-восточную часть района. Территория, начиная от детского сада до </a:t>
            </a:r>
            <a:r>
              <a:rPr lang="ru-RU" sz="16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р.Юктукон</a:t>
            </a:r>
            <a:r>
              <a:rPr lang="ru-RU" sz="1600" i="1" dirty="0">
                <a:solidFill>
                  <a:prstClr val="black"/>
                </a:solidFill>
                <a:cs typeface="Times New Roman" panose="02020603050405020304" pitchFamily="18" charset="0"/>
              </a:rPr>
              <a:t> была в основном пустырем. Метеостанция находилась на территории АМСГ. Аэровокзал был где сейчас находится гостиница аэропорта.</a:t>
            </a:r>
          </a:p>
          <a:p>
            <a:endParaRPr lang="ru-RU" sz="1600" i="1" dirty="0" smtClean="0">
              <a:cs typeface="Times New Roman" panose="02020603050405020304" pitchFamily="18" charset="0"/>
            </a:endParaRPr>
          </a:p>
          <a:p>
            <a:r>
              <a:rPr lang="ru-RU" i="1" dirty="0"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cs typeface="Times New Roman" panose="02020603050405020304" pitchFamily="18" charset="0"/>
              </a:rPr>
              <a:t>  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1892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832" y="412932"/>
            <a:ext cx="702201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cs typeface="Times New Roman" panose="02020603050405020304" pitchFamily="18" charset="0"/>
              </a:rPr>
              <a:t>   В конце 60-х и начале 70-х годов развернулось строительство северо-западной и северо-восточной стороны </a:t>
            </a:r>
            <a:r>
              <a:rPr lang="ru-RU" sz="1600" i="1" dirty="0" err="1" smtClean="0">
                <a:cs typeface="Times New Roman" panose="02020603050405020304" pitchFamily="18" charset="0"/>
              </a:rPr>
              <a:t>Ербогачёна.Набережная</a:t>
            </a:r>
            <a:r>
              <a:rPr lang="ru-RU" sz="1600" i="1" dirty="0" smtClean="0">
                <a:cs typeface="Times New Roman" panose="02020603050405020304" pitchFamily="18" charset="0"/>
              </a:rPr>
              <a:t> улица от больничного моста и до </a:t>
            </a:r>
            <a:r>
              <a:rPr lang="ru-RU" sz="1600" i="1" dirty="0" err="1" smtClean="0">
                <a:cs typeface="Times New Roman" panose="02020603050405020304" pitchFamily="18" charset="0"/>
              </a:rPr>
              <a:t>Юктукона</a:t>
            </a:r>
            <a:r>
              <a:rPr lang="ru-RU" sz="1600" i="1" dirty="0" smtClean="0">
                <a:cs typeface="Times New Roman" panose="02020603050405020304" pitchFamily="18" charset="0"/>
              </a:rPr>
              <a:t> застраивалась экспедицией, строились «</a:t>
            </a:r>
            <a:r>
              <a:rPr lang="ru-RU" sz="1600" i="1" dirty="0" err="1" smtClean="0">
                <a:cs typeface="Times New Roman" panose="02020603050405020304" pitchFamily="18" charset="0"/>
              </a:rPr>
              <a:t>засыпнушки</a:t>
            </a:r>
            <a:r>
              <a:rPr lang="ru-RU" sz="1600" i="1" dirty="0" smtClean="0">
                <a:cs typeface="Times New Roman" panose="02020603050405020304" pitchFamily="18" charset="0"/>
              </a:rPr>
              <a:t>» зачастую, временное жилье наспех, «клетушки-четвертушки», это были 70-е годы. Улицы Транспортная, Авиаторов, Нагорная застраивались 70 -80 годы. Приезжими строителями : бригадами из Украины, Армении, Греции и </a:t>
            </a:r>
            <a:r>
              <a:rPr lang="ru-RU" sz="1600" i="1" dirty="0" err="1" smtClean="0">
                <a:cs typeface="Times New Roman" panose="02020603050405020304" pitchFamily="18" charset="0"/>
              </a:rPr>
              <a:t>райкомхозом</a:t>
            </a:r>
            <a:r>
              <a:rPr lang="ru-RU" sz="1600" i="1" dirty="0" smtClean="0">
                <a:cs typeface="Times New Roman" panose="02020603050405020304" pitchFamily="18" charset="0"/>
              </a:rPr>
              <a:t> на бюджетные средства. </a:t>
            </a:r>
          </a:p>
          <a:p>
            <a:r>
              <a:rPr lang="ru-RU" sz="1600" i="1" dirty="0"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cs typeface="Times New Roman" panose="02020603050405020304" pitchFamily="18" charset="0"/>
              </a:rPr>
              <a:t>   Поселок за </a:t>
            </a:r>
            <a:r>
              <a:rPr lang="ru-RU" sz="1600" i="1" dirty="0" err="1" smtClean="0">
                <a:cs typeface="Times New Roman" panose="02020603050405020304" pitchFamily="18" charset="0"/>
              </a:rPr>
              <a:t>р.Юктукон</a:t>
            </a:r>
            <a:r>
              <a:rPr lang="ru-RU" sz="1600" i="1" dirty="0" smtClean="0">
                <a:cs typeface="Times New Roman" panose="02020603050405020304" pitchFamily="18" charset="0"/>
              </a:rPr>
              <a:t> застроен в 80-е годы силами двух экспедиций: Преображенской </a:t>
            </a:r>
            <a:r>
              <a:rPr lang="ru-RU" sz="1600" i="1" dirty="0" err="1" smtClean="0">
                <a:cs typeface="Times New Roman" panose="02020603050405020304" pitchFamily="18" charset="0"/>
              </a:rPr>
              <a:t>нефтеразведочной</a:t>
            </a:r>
            <a:r>
              <a:rPr lang="ru-RU" sz="1600" i="1" dirty="0" smtClean="0">
                <a:cs typeface="Times New Roman" panose="02020603050405020304" pitchFamily="18" charset="0"/>
              </a:rPr>
              <a:t> и </a:t>
            </a:r>
            <a:r>
              <a:rPr lang="ru-RU" sz="1600" i="1" dirty="0" err="1" smtClean="0">
                <a:cs typeface="Times New Roman" panose="02020603050405020304" pitchFamily="18" charset="0"/>
              </a:rPr>
              <a:t>Непской</a:t>
            </a:r>
            <a:r>
              <a:rPr lang="ru-RU" sz="1600" i="1" dirty="0" smtClean="0">
                <a:cs typeface="Times New Roman" panose="02020603050405020304" pitchFamily="18" charset="0"/>
              </a:rPr>
              <a:t> геологической.</a:t>
            </a:r>
          </a:p>
          <a:p>
            <a:r>
              <a:rPr lang="ru-RU" sz="1600" i="1" dirty="0"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cs typeface="Times New Roman" panose="02020603050405020304" pitchFamily="18" charset="0"/>
              </a:rPr>
              <a:t>   Поселок РСУ в сосновом бору, застраивался в начале 90-х годов, руководил строительством Юрьев Иван Константинович на местные средства.</a:t>
            </a:r>
          </a:p>
          <a:p>
            <a:r>
              <a:rPr lang="ru-RU" sz="1600" i="1" dirty="0"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cs typeface="Times New Roman" panose="02020603050405020304" pitchFamily="18" charset="0"/>
              </a:rPr>
              <a:t>  Самая бурная, интересная жизнь в </a:t>
            </a:r>
            <a:r>
              <a:rPr lang="ru-RU" sz="1600" i="1" dirty="0" err="1" smtClean="0">
                <a:cs typeface="Times New Roman" panose="02020603050405020304" pitchFamily="18" charset="0"/>
              </a:rPr>
              <a:t>Ербогачёне</a:t>
            </a:r>
            <a:r>
              <a:rPr lang="ru-RU" sz="1600" i="1" dirty="0" smtClean="0">
                <a:cs typeface="Times New Roman" panose="02020603050405020304" pitchFamily="18" charset="0"/>
              </a:rPr>
              <a:t> была в 70-80-ые годы. Шло строительство, заселение новых микрорайонов. Кипела культурная жизнь.</a:t>
            </a:r>
          </a:p>
          <a:p>
            <a:r>
              <a:rPr lang="ru-RU" sz="1600" i="1" dirty="0"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cs typeface="Times New Roman" panose="02020603050405020304" pitchFamily="18" charset="0"/>
              </a:rPr>
              <a:t>  В 90-ые годы, в связи с прекращением работы экспедиций вся техника исчезла, ее растащили кто хотел, угоняли, </a:t>
            </a:r>
            <a:r>
              <a:rPr lang="ru-RU" sz="1600" i="1" dirty="0" err="1" smtClean="0">
                <a:cs typeface="Times New Roman" panose="02020603050405020304" pitchFamily="18" charset="0"/>
              </a:rPr>
              <a:t>т.к</a:t>
            </a:r>
            <a:r>
              <a:rPr lang="ru-RU" sz="1600" i="1" dirty="0" smtClean="0">
                <a:cs typeface="Times New Roman" panose="02020603050405020304" pitchFamily="18" charset="0"/>
              </a:rPr>
              <a:t> уже был открыт тракт.</a:t>
            </a:r>
          </a:p>
          <a:p>
            <a:r>
              <a:rPr lang="ru-RU" sz="1600" i="1" dirty="0" smtClean="0">
                <a:cs typeface="Times New Roman" panose="02020603050405020304" pitchFamily="18" charset="0"/>
              </a:rPr>
              <a:t>   Нам, пожилым людям, страшно доживать отпущенное Богом время.</a:t>
            </a:r>
          </a:p>
          <a:p>
            <a:r>
              <a:rPr lang="ru-RU" sz="1600" i="1" dirty="0" smtClean="0">
                <a:cs typeface="Times New Roman" panose="02020603050405020304" pitchFamily="18" charset="0"/>
              </a:rPr>
              <a:t>Мне пришлось поработать в 80-е годы в столовой аэропорта. Были и такие дни, когда на ночлег оставалось до десяти самолетов и вертолетов. По переписи 1969 года в районе насчитывалось более 9000 человек, по переписи 2002 года – 4500. Район потерял свою былую значимость, год от года жизнь «затихает» во всех отношениях: экономических, культурных, нравственных. Сегодня нравственность очень низка.</a:t>
            </a:r>
          </a:p>
          <a:p>
            <a:r>
              <a:rPr lang="ru-RU" i="1" dirty="0"/>
              <a:t> </a:t>
            </a:r>
            <a:r>
              <a:rPr lang="ru-RU" i="1" dirty="0" smtClean="0"/>
              <a:t> </a:t>
            </a:r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6292952"/>
            <a:ext cx="5788850" cy="4085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48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232" y="167781"/>
            <a:ext cx="6971210" cy="1031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cs typeface="Times New Roman" panose="02020603050405020304" pitchFamily="18" charset="0"/>
              </a:rPr>
              <a:t>Ербогачен в воспоминаниях                                Георгия Ивановича Жданова</a:t>
            </a:r>
          </a:p>
          <a:p>
            <a:endParaRPr lang="ru-RU" sz="1600" dirty="0">
              <a:cs typeface="Times New Roman" panose="02020603050405020304" pitchFamily="18" charset="0"/>
            </a:endParaRPr>
          </a:p>
          <a:p>
            <a:r>
              <a:rPr lang="ru-RU" sz="1600" dirty="0" smtClean="0">
                <a:cs typeface="Times New Roman" panose="02020603050405020304" pitchFamily="18" charset="0"/>
              </a:rPr>
              <a:t>  </a:t>
            </a:r>
            <a:r>
              <a:rPr lang="ru-RU" sz="1600" i="1" dirty="0" smtClean="0">
                <a:cs typeface="Times New Roman" panose="02020603050405020304" pitchFamily="18" charset="0"/>
              </a:rPr>
              <a:t>Я уроженец </a:t>
            </a:r>
            <a:r>
              <a:rPr lang="ru-RU" sz="1600" i="1" dirty="0" err="1" smtClean="0">
                <a:cs typeface="Times New Roman" panose="02020603050405020304" pitchFamily="18" charset="0"/>
              </a:rPr>
              <a:t>д.Ерёма</a:t>
            </a:r>
            <a:r>
              <a:rPr lang="ru-RU" sz="1600" i="1" dirty="0" smtClean="0">
                <a:cs typeface="Times New Roman" panose="02020603050405020304" pitchFamily="18" charset="0"/>
              </a:rPr>
              <a:t>. Здесь в </a:t>
            </a:r>
            <a:r>
              <a:rPr lang="ru-RU" sz="1600" i="1" dirty="0" err="1" smtClean="0">
                <a:cs typeface="Times New Roman" panose="02020603050405020304" pitchFamily="18" charset="0"/>
              </a:rPr>
              <a:t>Ерёме</a:t>
            </a:r>
            <a:r>
              <a:rPr lang="ru-RU" sz="1600" i="1" dirty="0" smtClean="0">
                <a:cs typeface="Times New Roman" panose="02020603050405020304" pitchFamily="18" charset="0"/>
              </a:rPr>
              <a:t> прошло мое детство, юность. После событий </a:t>
            </a:r>
            <a:r>
              <a:rPr lang="ru-RU" sz="1600" i="1" dirty="0" err="1" smtClean="0">
                <a:cs typeface="Times New Roman" panose="02020603050405020304" pitchFamily="18" charset="0"/>
              </a:rPr>
              <a:t>ВОВ,т.е</a:t>
            </a:r>
            <a:r>
              <a:rPr lang="ru-RU" sz="1600" i="1" dirty="0" smtClean="0">
                <a:cs typeface="Times New Roman" panose="02020603050405020304" pitchFamily="18" charset="0"/>
              </a:rPr>
              <a:t> в 1946 году, я вернулся в </a:t>
            </a:r>
            <a:r>
              <a:rPr lang="ru-RU" sz="1600" i="1" dirty="0" err="1" smtClean="0">
                <a:cs typeface="Times New Roman" panose="02020603050405020304" pitchFamily="18" charset="0"/>
              </a:rPr>
              <a:t>Ерёму</a:t>
            </a:r>
            <a:r>
              <a:rPr lang="ru-RU" sz="1600" i="1" dirty="0" smtClean="0">
                <a:cs typeface="Times New Roman" panose="02020603050405020304" pitchFamily="18" charset="0"/>
              </a:rPr>
              <a:t>.  Мой колхоз , как и до войны, занимался своими хозяйственными делами : сеяли рожь, пшеницу, овес, ячмень, занимались животноводством.</a:t>
            </a:r>
            <a:r>
              <a:rPr lang="ru-RU" sz="1600" i="1" dirty="0" smtClean="0"/>
              <a:t> Каждый хозяин имел в своем подворье скот. В первые послевоенные годы колхозы и каждое хозяйство еще сдавали в фонд государства налоги: мясо , масло, шерсть. Иногда, оставшееся зерно, везли в город Киренск и в Ербогачён на продажу, чтобы увеличить колхозную казну.</a:t>
            </a:r>
          </a:p>
          <a:p>
            <a:r>
              <a:rPr lang="ru-RU" sz="1600" i="1" dirty="0" smtClean="0"/>
              <a:t>    В </a:t>
            </a:r>
            <a:r>
              <a:rPr lang="ru-RU" sz="1600" i="1" dirty="0" err="1" smtClean="0"/>
              <a:t>Ербогачёне</a:t>
            </a:r>
            <a:r>
              <a:rPr lang="ru-RU" sz="1600" i="1" dirty="0" smtClean="0"/>
              <a:t> живу с 1952 года. В том году были жилые дома по улицам Пионерской, Логовой, Набережной до больничного моста. По </a:t>
            </a:r>
            <a:r>
              <a:rPr lang="ru-RU" sz="1600" i="1" dirty="0" err="1" smtClean="0"/>
              <a:t>ул.Советской</a:t>
            </a:r>
            <a:r>
              <a:rPr lang="ru-RU" sz="1600" i="1" dirty="0" smtClean="0"/>
              <a:t> были учреждения: милиция, сбербанк, столовая, почта, редакция, почтовый дом, где живет Щербакова Р.П., интернат школьный, дом Павловский – </a:t>
            </a:r>
            <a:r>
              <a:rPr lang="ru-RU" sz="1600" i="1" dirty="0" err="1" smtClean="0"/>
              <a:t>Фаркова</a:t>
            </a:r>
            <a:r>
              <a:rPr lang="ru-RU" sz="1600" i="1" dirty="0" smtClean="0"/>
              <a:t> П.М. и аптека. По ул. Чкалова были жилые дома, на месте 2-х этажного здания ( КБО) находился </a:t>
            </a:r>
            <a:r>
              <a:rPr lang="ru-RU" sz="1600" i="1" dirty="0" err="1" smtClean="0"/>
              <a:t>хоз.магазин</a:t>
            </a:r>
            <a:r>
              <a:rPr lang="ru-RU" sz="1600" i="1" dirty="0" smtClean="0"/>
              <a:t>. </a:t>
            </a:r>
            <a:r>
              <a:rPr lang="ru-RU" sz="1600" i="1" dirty="0" err="1" smtClean="0"/>
              <a:t>Ул.Увачана</a:t>
            </a:r>
            <a:r>
              <a:rPr lang="ru-RU" sz="1600" i="1" dirty="0" smtClean="0"/>
              <a:t>, по ней были жилые дома и сельсовет, военкомат был построен в 1966 г. </a:t>
            </a:r>
            <a:r>
              <a:rPr lang="ru-RU" sz="1600" i="1" dirty="0" err="1" smtClean="0"/>
              <a:t>Ул.Ленина</a:t>
            </a:r>
            <a:r>
              <a:rPr lang="ru-RU" sz="1600" i="1" dirty="0" smtClean="0"/>
              <a:t> начала застраиваться с 1953 года. По ул. Маркова были </a:t>
            </a:r>
            <a:r>
              <a:rPr lang="ru-RU" sz="1600" i="1" dirty="0" err="1" smtClean="0"/>
              <a:t>райсоюзовские</a:t>
            </a:r>
            <a:r>
              <a:rPr lang="ru-RU" sz="1600" i="1" dirty="0" smtClean="0"/>
              <a:t> склады. Я с 1952 года, как приехал в Ербогачён, устроился в </a:t>
            </a:r>
            <a:r>
              <a:rPr lang="ru-RU" sz="1600" i="1" dirty="0" err="1" smtClean="0"/>
              <a:t>строй.бригаду</a:t>
            </a:r>
            <a:r>
              <a:rPr lang="ru-RU" sz="1600" i="1" dirty="0" smtClean="0"/>
              <a:t>, участвовал в строительстве домов, которые строились от организаций. Клуб в то время располагался  в здании церкви, которая находилась на территории музея.</a:t>
            </a:r>
          </a:p>
          <a:p>
            <a:r>
              <a:rPr lang="ru-RU" sz="1600" i="1" dirty="0"/>
              <a:t> </a:t>
            </a:r>
            <a:r>
              <a:rPr lang="ru-RU" sz="1600" i="1" dirty="0" smtClean="0"/>
              <a:t>   В 60-ые годы, с приходом </a:t>
            </a:r>
            <a:r>
              <a:rPr lang="ru-RU" sz="1600" i="1" dirty="0" err="1" smtClean="0"/>
              <a:t>Амакинской</a:t>
            </a:r>
            <a:r>
              <a:rPr lang="ru-RU" sz="1600" i="1" dirty="0" smtClean="0"/>
              <a:t> и </a:t>
            </a:r>
            <a:r>
              <a:rPr lang="ru-RU" sz="1600" i="1" dirty="0" err="1" smtClean="0"/>
              <a:t>Аламджахской</a:t>
            </a:r>
            <a:r>
              <a:rPr lang="ru-RU" sz="1600" i="1" dirty="0" smtClean="0"/>
              <a:t> экспедиций застроилась </a:t>
            </a:r>
            <a:r>
              <a:rPr lang="ru-RU" sz="1600" i="1" dirty="0" err="1" smtClean="0"/>
              <a:t>ул.Набережная</a:t>
            </a:r>
            <a:r>
              <a:rPr lang="ru-RU" sz="1600" i="1" dirty="0" smtClean="0"/>
              <a:t> от моста до </a:t>
            </a:r>
            <a:r>
              <a:rPr lang="ru-RU" sz="1600" i="1" dirty="0" err="1" smtClean="0"/>
              <a:t>Юктукона</a:t>
            </a:r>
            <a:r>
              <a:rPr lang="ru-RU" sz="1600" i="1" dirty="0" smtClean="0"/>
              <a:t>. </a:t>
            </a:r>
            <a:r>
              <a:rPr lang="ru-RU" sz="1600" i="1" dirty="0" err="1" smtClean="0"/>
              <a:t>Ул.Северная</a:t>
            </a:r>
            <a:r>
              <a:rPr lang="ru-RU" sz="1600" i="1" dirty="0" smtClean="0"/>
              <a:t> и Лесная застраивались в 70-80-ые годы. </a:t>
            </a:r>
            <a:r>
              <a:rPr lang="ru-RU" sz="1600" i="1" dirty="0" err="1" smtClean="0"/>
              <a:t>Ул.Транспортная</a:t>
            </a:r>
            <a:r>
              <a:rPr lang="ru-RU" sz="1600" i="1" dirty="0" smtClean="0"/>
              <a:t>, Строителей, Солнечная строились приезжими строителями. За </a:t>
            </a:r>
            <a:r>
              <a:rPr lang="ru-RU" sz="1600" i="1" dirty="0" err="1" smtClean="0"/>
              <a:t>Юктуконом</a:t>
            </a:r>
            <a:r>
              <a:rPr lang="ru-RU" sz="1600" i="1" dirty="0" smtClean="0"/>
              <a:t> поселок строился </a:t>
            </a:r>
            <a:r>
              <a:rPr lang="ru-RU" sz="1600" i="1" dirty="0" err="1" smtClean="0"/>
              <a:t>Непской</a:t>
            </a:r>
            <a:r>
              <a:rPr lang="ru-RU" sz="1600" i="1" dirty="0" smtClean="0"/>
              <a:t> геофизической и </a:t>
            </a:r>
            <a:r>
              <a:rPr lang="ru-RU" sz="1600" i="1" dirty="0" err="1" smtClean="0"/>
              <a:t>Пребраженской</a:t>
            </a:r>
            <a:r>
              <a:rPr lang="ru-RU" sz="1600" i="1" dirty="0" smtClean="0"/>
              <a:t> геологоразведочной экспедициями в 70-80-ые годы. Поселок РСУ строился на бюджетные </a:t>
            </a:r>
            <a:r>
              <a:rPr lang="ru-RU" sz="1600" i="1" dirty="0" err="1" smtClean="0"/>
              <a:t>средсва</a:t>
            </a:r>
            <a:r>
              <a:rPr lang="ru-RU" sz="1600" i="1" dirty="0" smtClean="0"/>
              <a:t> в 80-90-ые годы</a:t>
            </a:r>
            <a:r>
              <a:rPr lang="ru-RU" sz="1600" i="1" dirty="0"/>
              <a:t>. Вот так, по моим воспоминаниям, разрасталась территория Ербогачена.</a:t>
            </a:r>
            <a:endParaRPr lang="ru-RU" sz="1600" i="1" dirty="0" smtClean="0"/>
          </a:p>
          <a:p>
            <a:r>
              <a:rPr lang="ru-RU" sz="1600" i="1" dirty="0" smtClean="0"/>
              <a:t>   Если </a:t>
            </a:r>
            <a:r>
              <a:rPr lang="ru-RU" sz="1600" i="1" dirty="0"/>
              <a:t>говорить про экономическую жизнь селян, то я имею на этот счет такое мнение: до Отечественной войны (второй) </a:t>
            </a:r>
            <a:r>
              <a:rPr lang="ru-RU" sz="1600" i="1" dirty="0" err="1"/>
              <a:t>катангчанам</a:t>
            </a:r>
            <a:r>
              <a:rPr lang="ru-RU" sz="1600" i="1" dirty="0"/>
              <a:t> жилось неплохо при частной жизни. В советские времена у всех была работа, подсобное хозяйство. Жилось большинству хорошо, хотя работа в колхозах была от зари до зари и получали – то деньги раз в год.</a:t>
            </a:r>
          </a:p>
          <a:p>
            <a:r>
              <a:rPr lang="ru-RU" sz="1600" i="1" dirty="0" smtClean="0"/>
              <a:t>   И</a:t>
            </a:r>
            <a:r>
              <a:rPr lang="ru-RU" sz="1600" i="1" dirty="0"/>
              <a:t>, наконец, перестроечные времена. Вот тут – то и пошло все наперекосяк. </a:t>
            </a:r>
          </a:p>
        </p:txBody>
      </p:sp>
    </p:spTree>
    <p:extLst>
      <p:ext uri="{BB962C8B-B14F-4D97-AF65-F5344CB8AC3E}">
        <p14:creationId xmlns:p14="http://schemas.microsoft.com/office/powerpoint/2010/main" val="27335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559675" cy="10691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982" y="520700"/>
            <a:ext cx="690771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 </a:t>
            </a:r>
            <a:r>
              <a:rPr lang="ru-RU" sz="1600" i="1" dirty="0" smtClean="0"/>
              <a:t>  Отток </a:t>
            </a:r>
            <a:r>
              <a:rPr lang="ru-RU" sz="1600" i="1" dirty="0"/>
              <a:t>людей из района, закрытие предприятий, новые деньги, сокращения на предприятиях – все это породило массу безработных. К числу таковых относились не только сокращенные в связи с закрытием, но и те, кто и в «добрые» времена ленился работать.</a:t>
            </a:r>
          </a:p>
          <a:p>
            <a:r>
              <a:rPr lang="ru-RU" sz="1600" i="1" dirty="0" smtClean="0"/>
              <a:t>   И</a:t>
            </a:r>
            <a:r>
              <a:rPr lang="ru-RU" sz="1600" i="1" dirty="0"/>
              <a:t>… началось получение незаработанных денег. Законы оказались на стороне лентяев. Они стали получать пособие от центра занятости. В итоге социальное неравенство привело к появлению и у нас богатых и </a:t>
            </a:r>
            <a:r>
              <a:rPr lang="ru-RU" sz="1600" i="1" dirty="0" smtClean="0"/>
              <a:t>бедных. Сегодня </a:t>
            </a:r>
            <a:r>
              <a:rPr lang="ru-RU" sz="1600" i="1" dirty="0"/>
              <a:t>экономическую жизнь усугубляют цены на необходимые товары и цены на услуги. В 70 – 80 и начале 90 – х годов жизнь в Ербогачене кипела бурной жизнью во всех отношениях.  </a:t>
            </a:r>
          </a:p>
          <a:p>
            <a:r>
              <a:rPr lang="ru-RU" sz="1600" i="1" dirty="0" smtClean="0"/>
              <a:t>   Люди </a:t>
            </a:r>
            <a:r>
              <a:rPr lang="ru-RU" sz="1600" i="1" dirty="0"/>
              <a:t>селились, обживали место вокруг себя, ходили на работу, вели свое подсобное хозяйство. Пусть зарплата была не такой, как сейчас, но у большинства селян она была, была, потому что были рабочие места: на ферме, в «</a:t>
            </a:r>
            <a:r>
              <a:rPr lang="ru-RU" sz="1600" i="1" dirty="0" err="1"/>
              <a:t>сувенирке</a:t>
            </a:r>
            <a:r>
              <a:rPr lang="ru-RU" sz="1600" i="1" dirty="0"/>
              <a:t>», в </a:t>
            </a:r>
            <a:r>
              <a:rPr lang="ru-RU" sz="1600" i="1" dirty="0" err="1"/>
              <a:t>райпо</a:t>
            </a:r>
            <a:r>
              <a:rPr lang="ru-RU" sz="1600" i="1" dirty="0"/>
              <a:t>, в РСУ, в заготовительных организациях  и т.д. Сейчас вышеуказанных организаций нет, зато безработных---- человек.</a:t>
            </a:r>
          </a:p>
          <a:p>
            <a:r>
              <a:rPr lang="ru-RU" sz="1600" i="1" dirty="0" smtClean="0"/>
              <a:t>   1965 </a:t>
            </a:r>
            <a:r>
              <a:rPr lang="ru-RU" sz="1600" i="1" dirty="0"/>
              <a:t>год – это год окончательного уничтожения в нашем районе сельского хозяйства. Это год сплошного оттока (массового) катангчан из района, это год окончательного уничтожения населенных пунктов в районе. На карте района перестали существовать жилые места, где работали, строились, обзаводились семьями </a:t>
            </a:r>
            <a:r>
              <a:rPr lang="ru-RU" sz="1600" i="1" dirty="0" err="1"/>
              <a:t>катангчане</a:t>
            </a:r>
            <a:r>
              <a:rPr lang="ru-RU" sz="1600" i="1" dirty="0"/>
              <a:t>.</a:t>
            </a:r>
          </a:p>
          <a:p>
            <a:r>
              <a:rPr lang="ru-RU" sz="1600" i="1" dirty="0" smtClean="0"/>
              <a:t>   Не </a:t>
            </a:r>
            <a:r>
              <a:rPr lang="ru-RU" sz="1600" i="1" dirty="0"/>
              <a:t>стало: д. </a:t>
            </a:r>
            <a:r>
              <a:rPr lang="ru-RU" sz="1600" i="1" dirty="0" err="1"/>
              <a:t>Соснино</a:t>
            </a:r>
            <a:r>
              <a:rPr lang="ru-RU" sz="1600" i="1" dirty="0"/>
              <a:t>, </a:t>
            </a:r>
            <a:r>
              <a:rPr lang="ru-RU" sz="1600" i="1" dirty="0" err="1"/>
              <a:t>Аяна</a:t>
            </a:r>
            <a:r>
              <a:rPr lang="ru-RU" sz="1600" i="1" dirty="0"/>
              <a:t>, </a:t>
            </a:r>
            <a:r>
              <a:rPr lang="ru-RU" sz="1600" i="1" dirty="0" err="1"/>
              <a:t>Даткона</a:t>
            </a:r>
            <a:r>
              <a:rPr lang="ru-RU" sz="1600" i="1" dirty="0"/>
              <a:t>, </a:t>
            </a:r>
            <a:r>
              <a:rPr lang="ru-RU" sz="1600" i="1" dirty="0" err="1"/>
              <a:t>Волокона</a:t>
            </a:r>
            <a:r>
              <a:rPr lang="ru-RU" sz="1600" i="1" dirty="0"/>
              <a:t>, </a:t>
            </a:r>
            <a:r>
              <a:rPr lang="ru-RU" sz="1600" i="1" dirty="0" err="1"/>
              <a:t>Гаженки</a:t>
            </a:r>
            <a:r>
              <a:rPr lang="ru-RU" sz="1600" i="1" dirty="0"/>
              <a:t>, Даниловой, Мартыновой, </a:t>
            </a:r>
            <a:r>
              <a:rPr lang="ru-RU" sz="1600" i="1" dirty="0" err="1"/>
              <a:t>Боковиковой</a:t>
            </a:r>
            <a:r>
              <a:rPr lang="ru-RU" sz="1600" i="1" dirty="0"/>
              <a:t>, Юрьевой, Ждановой, Лужков, Курьи. Большинство из этих населенных пунктов превратились в пустыри, но когда – то там кипела жизнь. Началом создания пустырей в районе был 1951 год. 1965 же год – год свертывания духа катангчан, его нравственных качеств, а это и является невосполнимой утратой для катангчан.</a:t>
            </a:r>
          </a:p>
          <a:p>
            <a:r>
              <a:rPr lang="ru-RU" sz="1600" i="1" dirty="0" smtClean="0"/>
              <a:t>   Если </a:t>
            </a:r>
            <a:r>
              <a:rPr lang="ru-RU" sz="1600" i="1" dirty="0"/>
              <a:t>же не произойдет возрождение, в конце  концов – люди не будут обеспечены работой, то они деградируют, превратятся в попрошаек. Сегодня уж таких не единицы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2" y="8134069"/>
            <a:ext cx="6907710" cy="247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79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682" y="146233"/>
            <a:ext cx="7044917" cy="10648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Ербогачен глазами Евдокии </a:t>
            </a:r>
            <a:r>
              <a:rPr lang="ru-RU" sz="3600" b="1" i="1" dirty="0"/>
              <a:t>М</a:t>
            </a:r>
            <a:r>
              <a:rPr lang="ru-RU" sz="3600" b="1" i="1" dirty="0" smtClean="0"/>
              <a:t>ихайловны Колесниковой</a:t>
            </a:r>
          </a:p>
          <a:p>
            <a:endParaRPr lang="ru-RU" sz="1600" b="1" dirty="0" smtClean="0"/>
          </a:p>
          <a:p>
            <a:r>
              <a:rPr lang="ru-RU" sz="1600" dirty="0" smtClean="0"/>
              <a:t>  </a:t>
            </a:r>
            <a:r>
              <a:rPr lang="ru-RU" sz="1600" i="1" dirty="0" smtClean="0"/>
              <a:t>Я </a:t>
            </a:r>
            <a:r>
              <a:rPr lang="ru-RU" sz="1600" i="1" dirty="0"/>
              <a:t>родилась в </a:t>
            </a:r>
            <a:r>
              <a:rPr lang="ru-RU" sz="1600" i="1" dirty="0" err="1"/>
              <a:t>Анкуле</a:t>
            </a:r>
            <a:r>
              <a:rPr lang="ru-RU" sz="1600" i="1" dirty="0"/>
              <a:t> в 1920г., в семье где было 8 детей. Семья жила зажиточно. Имелись в хозяйстве коровы, лошади, овцы. На своей пашне сеяли пшеницу, рожь, ячмень, коноплю. Урожаи собирали хорошие. Сено косили косами, а сеяли зерно, разбрасывая руками. В возрасте 10 лет родители меня отдали меня отправили в </a:t>
            </a:r>
            <a:r>
              <a:rPr lang="ru-RU" sz="1600" i="1" dirty="0" err="1"/>
              <a:t>Ербогачён</a:t>
            </a:r>
            <a:r>
              <a:rPr lang="ru-RU" sz="1600" i="1" dirty="0"/>
              <a:t>, к моей старшей сестре.</a:t>
            </a:r>
          </a:p>
          <a:p>
            <a:r>
              <a:rPr lang="ru-RU" sz="1600" i="1" dirty="0"/>
              <a:t> </a:t>
            </a:r>
            <a:r>
              <a:rPr lang="ru-RU" sz="1600" i="1" dirty="0" smtClean="0"/>
              <a:t> Сестра </a:t>
            </a:r>
            <a:r>
              <a:rPr lang="ru-RU" sz="1600" i="1" dirty="0"/>
              <a:t>работала в сельпо. Шёл 1930 год. В этом возрасте я помню </a:t>
            </a:r>
            <a:r>
              <a:rPr lang="ru-RU" sz="1600" i="1" dirty="0" err="1"/>
              <a:t>Ербогачён</a:t>
            </a:r>
            <a:r>
              <a:rPr lang="ru-RU" sz="1600" i="1" dirty="0"/>
              <a:t> таким: по моим меркам и по сравнению с </a:t>
            </a:r>
            <a:r>
              <a:rPr lang="ru-RU" sz="1600" i="1" dirty="0" err="1"/>
              <a:t>Анкулой</a:t>
            </a:r>
            <a:r>
              <a:rPr lang="ru-RU" sz="1600" i="1" dirty="0"/>
              <a:t> он  был большой по территории, было много улиц и много людей.</a:t>
            </a:r>
          </a:p>
          <a:p>
            <a:r>
              <a:rPr lang="ru-RU" sz="1600" i="1" dirty="0"/>
              <a:t> </a:t>
            </a:r>
            <a:r>
              <a:rPr lang="ru-RU" sz="1600" i="1" dirty="0" smtClean="0"/>
              <a:t>  Сестра </a:t>
            </a:r>
            <a:r>
              <a:rPr lang="ru-RU" sz="1600" i="1" dirty="0"/>
              <a:t>отправила меня в школу. Я проучилась четыре года, и в 15 лет начала работать. Проработала  техничкой в школе более 20 лет, зарплата была 30 рублей. На эти деньги можно было купить: хлеб, масло, сахар. Сестра имела свой огород, выращивали картофель и овощи. Жили на улице </a:t>
            </a:r>
            <a:r>
              <a:rPr lang="ru-RU" sz="1600" i="1" dirty="0" err="1"/>
              <a:t>Аламджахской</a:t>
            </a:r>
            <a:r>
              <a:rPr lang="ru-RU" sz="1600" i="1" dirty="0"/>
              <a:t> (сейчас – Юбилейная). Застроены были уже улицы: Пионерская, Логовая, Первомайская, Комсомольская, Набережная, Советская, </a:t>
            </a:r>
            <a:r>
              <a:rPr lang="ru-RU" sz="1600" i="1" dirty="0" err="1"/>
              <a:t>Аламджахская</a:t>
            </a:r>
            <a:r>
              <a:rPr lang="ru-RU" sz="1600" i="1" dirty="0"/>
              <a:t>. В 40-ые годы шла застройка улиц Чкалова, Увачана, Маркова.	</a:t>
            </a:r>
          </a:p>
          <a:p>
            <a:r>
              <a:rPr lang="ru-RU" sz="1600" i="1" dirty="0" smtClean="0"/>
              <a:t>   К </a:t>
            </a:r>
            <a:r>
              <a:rPr lang="ru-RU" sz="1600" i="1" dirty="0"/>
              <a:t>этому времени в </a:t>
            </a:r>
            <a:r>
              <a:rPr lang="ru-RU" sz="1600" i="1" dirty="0" err="1"/>
              <a:t>Ербогачёне</a:t>
            </a:r>
            <a:r>
              <a:rPr lang="ru-RU" sz="1600" i="1" dirty="0"/>
              <a:t> были организации: суд, прокуратура, милиция, редакция, больница – здание стационара, здание бухгалтерии, где принимали больных. За больницей был лес, лишь кое-где с </a:t>
            </a:r>
            <a:r>
              <a:rPr lang="ru-RU" sz="1600" i="1" dirty="0" err="1"/>
              <a:t>северо</a:t>
            </a:r>
            <a:r>
              <a:rPr lang="ru-RU" sz="1600" i="1" dirty="0"/>
              <a:t> – западной и </a:t>
            </a:r>
            <a:r>
              <a:rPr lang="ru-RU" sz="1600" i="1" dirty="0" err="1"/>
              <a:t>северо</a:t>
            </a:r>
            <a:r>
              <a:rPr lang="ru-RU" sz="1600" i="1" dirty="0"/>
              <a:t> – восточной стороны появлялись отдельные дома.    </a:t>
            </a:r>
          </a:p>
          <a:p>
            <a:r>
              <a:rPr lang="ru-RU" sz="1600" i="1" dirty="0"/>
              <a:t> </a:t>
            </a:r>
            <a:r>
              <a:rPr lang="ru-RU" sz="1600" i="1" dirty="0" smtClean="0"/>
              <a:t>  Позднее </a:t>
            </a:r>
            <a:r>
              <a:rPr lang="ru-RU" sz="1600" i="1" dirty="0"/>
              <a:t>появилась в районе экспедиция, которая продолжила застраивать Набережную улицу и некоторые улицы с </a:t>
            </a:r>
            <a:r>
              <a:rPr lang="ru-RU" sz="1600" i="1" dirty="0" err="1"/>
              <a:t>северо</a:t>
            </a:r>
            <a:r>
              <a:rPr lang="ru-RU" sz="1600" i="1" dirty="0"/>
              <a:t> – западной стороны. Здание детсада строилось на средства района работниками </a:t>
            </a:r>
            <a:r>
              <a:rPr lang="ru-RU" sz="1600" i="1" dirty="0" err="1"/>
              <a:t>райкомхоза</a:t>
            </a:r>
            <a:r>
              <a:rPr lang="ru-RU" sz="1600" i="1" dirty="0"/>
              <a:t>.</a:t>
            </a:r>
          </a:p>
          <a:p>
            <a:r>
              <a:rPr lang="ru-RU" sz="1600" i="1" dirty="0"/>
              <a:t> </a:t>
            </a:r>
            <a:r>
              <a:rPr lang="ru-RU" sz="1600" i="1" dirty="0" smtClean="0"/>
              <a:t>  Экспедиционный </a:t>
            </a:r>
            <a:r>
              <a:rPr lang="ru-RU" sz="1600" i="1" dirty="0"/>
              <a:t>поселок за </a:t>
            </a:r>
            <a:r>
              <a:rPr lang="ru-RU" sz="1600" i="1" dirty="0" err="1"/>
              <a:t>Юктуконом</a:t>
            </a:r>
            <a:r>
              <a:rPr lang="ru-RU" sz="1600" i="1" dirty="0"/>
              <a:t> строился экспедицией в 70 – е годы, а поселок РСУ, наверное, в 90 – е годы.</a:t>
            </a:r>
          </a:p>
          <a:p>
            <a:r>
              <a:rPr lang="ru-RU" sz="1600" i="1" dirty="0"/>
              <a:t> </a:t>
            </a:r>
            <a:r>
              <a:rPr lang="ru-RU" sz="1600" i="1" dirty="0" smtClean="0"/>
              <a:t>  Материально </a:t>
            </a:r>
            <a:r>
              <a:rPr lang="ru-RU" sz="1600" i="1" dirty="0"/>
              <a:t>(экономически) мне и моей семье жилось лучше в детстве, т.е. когда жила моя семья частным образом. Конечно же, в Ербогачене жить удобней, так как есть больница и много магазинов. </a:t>
            </a:r>
          </a:p>
          <a:p>
            <a:r>
              <a:rPr lang="ru-RU" sz="1600" i="1" dirty="0" smtClean="0"/>
              <a:t>   В </a:t>
            </a:r>
            <a:r>
              <a:rPr lang="ru-RU" sz="1600" i="1" dirty="0"/>
              <a:t>последние годы увеличилось количество малообеспеченных семей, людей. Их породило закрытие предприятий, сокращение. Если раньше была ферма, предприятия, то сейчас их закрыли, у людей «отобрали» работу, а безработный тоже хочет есть, пить, жить. В связи с этим появилось воровство, нахлебничество, попрошайничество. А как помочь этим безработным людям? Просто – </a:t>
            </a:r>
            <a:r>
              <a:rPr lang="ru-RU" sz="1600" i="1" dirty="0" err="1"/>
              <a:t>напросто</a:t>
            </a:r>
            <a:r>
              <a:rPr lang="ru-RU" sz="1600" i="1" dirty="0"/>
              <a:t> открыть былые рабочие места.</a:t>
            </a:r>
          </a:p>
          <a:p>
            <a:r>
              <a:rPr lang="ru-RU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859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683" y="247832"/>
            <a:ext cx="6714308" cy="10125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 </a:t>
            </a:r>
            <a:r>
              <a:rPr lang="ru-RU" sz="3600" b="1" i="1" dirty="0"/>
              <a:t>Ербогачен глазами Надежды Алексеевны </a:t>
            </a:r>
            <a:r>
              <a:rPr lang="ru-RU" sz="3600" b="1" i="1" dirty="0" smtClean="0"/>
              <a:t>Инешиной</a:t>
            </a:r>
          </a:p>
          <a:p>
            <a:r>
              <a:rPr lang="ru-RU" sz="1600" b="1" i="1" dirty="0" smtClean="0"/>
              <a:t> </a:t>
            </a:r>
            <a:r>
              <a:rPr lang="ru-RU" sz="1600" i="1" dirty="0" smtClean="0"/>
              <a:t> Я </a:t>
            </a:r>
            <a:r>
              <a:rPr lang="ru-RU" sz="1600" i="1" dirty="0"/>
              <a:t>– уроженка Катанги. Родилась в </a:t>
            </a:r>
            <a:r>
              <a:rPr lang="ru-RU" sz="1600" i="1" dirty="0" err="1"/>
              <a:t>Наканно</a:t>
            </a:r>
            <a:r>
              <a:rPr lang="ru-RU" sz="1600" i="1" dirty="0"/>
              <a:t>. Зимой 1940 г. семья переехала в Ербогачен, жили у родственников по улице Набережной, д. 3 (сейчас Шишкова, 3) на самом высоком и красивом месте. Через дорогу возвышалось красивое большое здание с перилами и балконом, а снаружи – веранда с видом на реку. Это здание было присоединено к клубу, который размещался в бывшей церкви. В клубе демонстрировались немые и звуковые кинофильмы. Клуб в те времена был самым любимым местом – местом – местом встреч молодежи, местом общения людей пожилого возраста и местом веселья – игр детей.</a:t>
            </a:r>
          </a:p>
          <a:p>
            <a:r>
              <a:rPr lang="ru-RU" sz="1600" i="1" dirty="0" smtClean="0"/>
              <a:t>        Напротив </a:t>
            </a:r>
            <a:r>
              <a:rPr lang="ru-RU" sz="1600" i="1" dirty="0"/>
              <a:t>клуба была гостиница для пилотов, ведь аэропорт был в то время на левом берегу Нижней Тунгуски до середины 60 – х годов.</a:t>
            </a:r>
          </a:p>
          <a:p>
            <a:r>
              <a:rPr lang="ru-RU" sz="1600" i="1" dirty="0" smtClean="0"/>
              <a:t>        По </a:t>
            </a:r>
            <a:r>
              <a:rPr lang="ru-RU" sz="1600" i="1" dirty="0"/>
              <a:t>этой же улице были жилые дома, столярная мастерская </a:t>
            </a:r>
            <a:r>
              <a:rPr lang="ru-RU" sz="1600" i="1" dirty="0" err="1"/>
              <a:t>райпотребсоюза</a:t>
            </a:r>
            <a:r>
              <a:rPr lang="ru-RU" sz="1600" i="1" dirty="0"/>
              <a:t>, сберкасса, библиотека, детские ясли, которые находились на месте сегодняшней музыкальной школы. По улице Набережной была колхозная контора, заготконтора на месте нынешней конторы </a:t>
            </a:r>
            <a:r>
              <a:rPr lang="ru-RU" sz="1600" i="1" dirty="0" err="1"/>
              <a:t>промхоза</a:t>
            </a:r>
            <a:r>
              <a:rPr lang="ru-RU" sz="1600" i="1" dirty="0"/>
              <a:t>. Во дворе колхозной конторы находился амбар, а в нем было зерно. На перекрестке улиц Набережной и Первомайской был магазин «Рыба – мясо», он функционировал до 90 – х годов. По Набережной были и купеческие дома, их было два, а жили в них </a:t>
            </a:r>
            <a:r>
              <a:rPr lang="ru-RU" sz="1600" i="1" dirty="0" err="1"/>
              <a:t>Гольберт</a:t>
            </a:r>
            <a:r>
              <a:rPr lang="ru-RU" sz="1600" i="1" dirty="0"/>
              <a:t> и </a:t>
            </a:r>
            <a:r>
              <a:rPr lang="ru-RU" sz="1600" i="1" dirty="0" err="1"/>
              <a:t>Кульшберт</a:t>
            </a:r>
            <a:r>
              <a:rPr lang="ru-RU" sz="1600" i="1" dirty="0"/>
              <a:t>. Один из таковых домов горел в 2004 году, в феврале месяце, другой дом – напротив, через переулок, который ведет к реке. За магазином «Рыба – мясо» стоял учительский дом. Здесь же была школа, школьная библиотека. В здании МО учились дети с 5 по 10 класс, начальные классы учились в здании бывшей вспомогательной школы (это здание разобрали летом 2003 г.). На месте бани интерната была каланча с колоколом. Каланча построена на высоком месте. Колокол, установленный на колокольне, своим звоном сзывал народ Ербогачена во время бед – пожаров.</a:t>
            </a:r>
          </a:p>
          <a:p>
            <a:r>
              <a:rPr lang="ru-RU" sz="1600" i="1" dirty="0" smtClean="0"/>
              <a:t>      За </a:t>
            </a:r>
            <a:r>
              <a:rPr lang="ru-RU" sz="1600" i="1" dirty="0"/>
              <a:t>клубом, по Набережной был Рыбзавод, в котором сушили рыбу и отправляли, в годы войны, на фронт.</a:t>
            </a:r>
          </a:p>
          <a:p>
            <a:r>
              <a:rPr lang="ru-RU" sz="1600" i="1" dirty="0" smtClean="0"/>
              <a:t>      В </a:t>
            </a:r>
            <a:r>
              <a:rPr lang="ru-RU" sz="1600" i="1" dirty="0"/>
              <a:t>годы войны территория, где сейчас улица Лесная, Ленина, Северная, был лес до половины 60 – х годов.</a:t>
            </a:r>
          </a:p>
          <a:p>
            <a:r>
              <a:rPr lang="ru-RU" sz="1600" i="1" dirty="0" smtClean="0"/>
              <a:t>       Из </a:t>
            </a:r>
            <a:r>
              <a:rPr lang="ru-RU" sz="1600" i="1" dirty="0"/>
              <a:t>больничных комплексов до войны и в годы военные был стационар, а поликлиника находилась в здании сегодняшней бухгалтерии. Тубдиспансер был открыт после войны. </a:t>
            </a:r>
          </a:p>
        </p:txBody>
      </p:sp>
    </p:spTree>
    <p:extLst>
      <p:ext uri="{BB962C8B-B14F-4D97-AF65-F5344CB8AC3E}">
        <p14:creationId xmlns:p14="http://schemas.microsoft.com/office/powerpoint/2010/main" val="20696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302" y="400232"/>
            <a:ext cx="6714308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    </a:t>
            </a:r>
            <a:r>
              <a:rPr lang="ru-RU" sz="1600" i="1" dirty="0"/>
              <a:t>Пионерские лагеря были на месте, где сейчас электростанция, а до войны они были в районе </a:t>
            </a:r>
            <a:r>
              <a:rPr lang="ru-RU" sz="1600" i="1" dirty="0" err="1"/>
              <a:t>Сильгиши</a:t>
            </a:r>
            <a:r>
              <a:rPr lang="ru-RU" sz="1600" i="1" dirty="0"/>
              <a:t> и </a:t>
            </a:r>
            <a:r>
              <a:rPr lang="ru-RU" sz="1600" i="1" dirty="0" err="1"/>
              <a:t>Ярманги</a:t>
            </a:r>
            <a:r>
              <a:rPr lang="ru-RU" sz="1600" i="1" dirty="0"/>
              <a:t>.</a:t>
            </a:r>
          </a:p>
          <a:p>
            <a:r>
              <a:rPr lang="ru-RU" sz="1600" i="1" dirty="0" smtClean="0"/>
              <a:t>    Вторая </a:t>
            </a:r>
            <a:r>
              <a:rPr lang="ru-RU" sz="1600" i="1" dirty="0"/>
              <a:t>электростанция была возле берега, прямо за ней находилась небольшая по площади районная баня (это, где сейчас и стоит бывшая районная баня).</a:t>
            </a:r>
          </a:p>
          <a:p>
            <a:r>
              <a:rPr lang="ru-RU" sz="1600" i="1" dirty="0" smtClean="0"/>
              <a:t>     Был </a:t>
            </a:r>
            <a:r>
              <a:rPr lang="ru-RU" sz="1600" i="1" dirty="0"/>
              <a:t>в Ербогачене и </a:t>
            </a:r>
            <a:r>
              <a:rPr lang="ru-RU" sz="1600" i="1" dirty="0" err="1"/>
              <a:t>Госторг</a:t>
            </a:r>
            <a:r>
              <a:rPr lang="ru-RU" sz="1600" i="1" dirty="0"/>
              <a:t> – место приема пушнины, на месте конторы </a:t>
            </a:r>
            <a:r>
              <a:rPr lang="ru-RU" sz="1600" i="1" dirty="0" err="1"/>
              <a:t>промхоза</a:t>
            </a:r>
            <a:r>
              <a:rPr lang="ru-RU" sz="1600" i="1" dirty="0"/>
              <a:t>.</a:t>
            </a:r>
          </a:p>
          <a:p>
            <a:r>
              <a:rPr lang="ru-RU" sz="1600" i="1" dirty="0" smtClean="0"/>
              <a:t>      По </a:t>
            </a:r>
            <a:r>
              <a:rPr lang="ru-RU" sz="1600" i="1" dirty="0"/>
              <a:t>улице Чкалова был продовольственный магазин – где сейчас работают несколько организаций: ИЦОД, Райсобес, Служба судебных приставов, РЭС, архитектурный отдел администрации. Южнее по этой улице было овощехранилище </a:t>
            </a:r>
            <a:r>
              <a:rPr lang="ru-RU" sz="1600" i="1" dirty="0" err="1"/>
              <a:t>райпотребсоюза</a:t>
            </a:r>
            <a:r>
              <a:rPr lang="ru-RU" sz="1600" i="1" dirty="0"/>
              <a:t>, к нему – то и была пристроена пекарня. Хлеб пекли в русской печи, сбитой из глины. </a:t>
            </a:r>
          </a:p>
          <a:p>
            <a:r>
              <a:rPr lang="ru-RU" sz="1600" i="1" dirty="0"/>
              <a:t>Еще в годы войны за больничным стационаром был сплошной лес до </a:t>
            </a:r>
            <a:r>
              <a:rPr lang="ru-RU" sz="1600" i="1" dirty="0" err="1"/>
              <a:t>Юктукона</a:t>
            </a:r>
            <a:r>
              <a:rPr lang="ru-RU" sz="1600" i="1" dirty="0"/>
              <a:t>.</a:t>
            </a:r>
          </a:p>
          <a:p>
            <a:r>
              <a:rPr lang="ru-RU" sz="1600" i="1" dirty="0" smtClean="0"/>
              <a:t>       С </a:t>
            </a:r>
            <a:r>
              <a:rPr lang="ru-RU" sz="1600" i="1" dirty="0" err="1"/>
              <a:t>Северо</a:t>
            </a:r>
            <a:r>
              <a:rPr lang="ru-RU" sz="1600" i="1" dirty="0"/>
              <a:t> – западной стороны были, прямо в лесу, пашни </a:t>
            </a:r>
            <a:r>
              <a:rPr lang="ru-RU" sz="1600" i="1" dirty="0" err="1"/>
              <a:t>Мунгаловские</a:t>
            </a:r>
            <a:r>
              <a:rPr lang="ru-RU" sz="1600" i="1" dirty="0"/>
              <a:t>, </a:t>
            </a:r>
            <a:r>
              <a:rPr lang="ru-RU" sz="1600" i="1" dirty="0" err="1"/>
              <a:t>Самуиловские</a:t>
            </a:r>
            <a:r>
              <a:rPr lang="ru-RU" sz="1600" i="1" dirty="0"/>
              <a:t>. Колхозные пашни находились на месте сегодняшних картофельных делян селян – на территории аэропорта.</a:t>
            </a:r>
          </a:p>
          <a:p>
            <a:r>
              <a:rPr lang="ru-RU" sz="1600" i="1" dirty="0"/>
              <a:t>По Советской улице были организации: Сбербанк, где сейчас контора </a:t>
            </a:r>
            <a:r>
              <a:rPr lang="ru-RU" sz="1600" i="1" dirty="0" err="1"/>
              <a:t>Райпо</a:t>
            </a:r>
            <a:r>
              <a:rPr lang="ru-RU" sz="1600" i="1" dirty="0"/>
              <a:t>; редакция (ныне ЧП «Меркурий» и ЧП «Гермес»); почта, столовая с колбасным цехом; пошивочная мастерская; два жилых барака – </a:t>
            </a:r>
            <a:r>
              <a:rPr lang="ru-RU" sz="1600" i="1" dirty="0" err="1"/>
              <a:t>почтовский</a:t>
            </a:r>
            <a:r>
              <a:rPr lang="ru-RU" sz="1600" i="1" dirty="0"/>
              <a:t> и школьный; три учительских дома; аптека.</a:t>
            </a:r>
          </a:p>
          <a:p>
            <a:r>
              <a:rPr lang="ru-RU" sz="1600" i="1" dirty="0" smtClean="0"/>
              <a:t>      Двухэтажное </a:t>
            </a:r>
            <a:r>
              <a:rPr lang="ru-RU" sz="1600" i="1" dirty="0"/>
              <a:t>здание, где сейчас учатся дети младших классов, было введено в эксплуатацию в 1955 г. Мне и моим одноклассникам пришлось поработать на отделочных работах.</a:t>
            </a:r>
          </a:p>
          <a:p>
            <a:r>
              <a:rPr lang="ru-RU" sz="1600" i="1" dirty="0" smtClean="0"/>
              <a:t>      Райком </a:t>
            </a:r>
            <a:r>
              <a:rPr lang="ru-RU" sz="1600" i="1" dirty="0"/>
              <a:t>партии находился в здании бывшего Райисполкома, который сгорел в начале 90 – х годов.</a:t>
            </a:r>
          </a:p>
          <a:p>
            <a:r>
              <a:rPr lang="ru-RU" sz="1600" i="1" dirty="0"/>
              <a:t>Взлетная полоса аэропорта, аэровокзал и необходимые пристройки расположились на колхозных пашнях в 60 – е годы.</a:t>
            </a:r>
          </a:p>
          <a:p>
            <a:r>
              <a:rPr lang="ru-RU" sz="1600" i="1" dirty="0"/>
              <a:t>Конечно, заселение Ербогачена шло с южной стороны, с тех самых улиц: Логовой, Набережной, Первомайской, Комсомольской и Советской.</a:t>
            </a:r>
          </a:p>
          <a:p>
            <a:r>
              <a:rPr lang="ru-RU" sz="1600" i="1" dirty="0"/>
              <a:t>Но самым, самым старым – первым местом все – таки являлся заречный поселок, где был колхоз «Красный таежник». Там, на высоком месте, жили частники: </a:t>
            </a:r>
            <a:r>
              <a:rPr lang="ru-RU" sz="1600" i="1" dirty="0" err="1"/>
              <a:t>Фарков</a:t>
            </a:r>
            <a:r>
              <a:rPr lang="ru-RU" sz="1600" i="1" dirty="0"/>
              <a:t> Михаил, Христофоров Иван, Поповские. Коммуны, как в Преображенке, В – </a:t>
            </a:r>
            <a:r>
              <a:rPr lang="ru-RU" sz="1600" i="1" dirty="0" err="1"/>
              <a:t>Калининой</a:t>
            </a:r>
            <a:r>
              <a:rPr lang="ru-RU" sz="1600" i="1" dirty="0"/>
              <a:t> не было, сразу в ???? году был образован колхоз. В него вошло сначала пять частных хозяйств. </a:t>
            </a:r>
            <a:r>
              <a:rPr lang="ru-RU" sz="1600" i="1" dirty="0" smtClean="0"/>
              <a:t>    Однако</a:t>
            </a:r>
            <a:r>
              <a:rPr lang="ru-RU" sz="1600" i="1" dirty="0"/>
              <a:t>, не все хозяева жили на левом берегу, большинство жило на правом. Неудобство заключалось в реализации продукции, которую приходилось доставлять на правый берег. </a:t>
            </a:r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3578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1089</TotalTime>
  <Words>4972</Words>
  <Application>Microsoft Office PowerPoint</Application>
  <PresentationFormat>Произвольный</PresentationFormat>
  <Paragraphs>128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Nadegda</dc:creator>
  <cp:lastModifiedBy>XTreme.ws</cp:lastModifiedBy>
  <cp:revision>47</cp:revision>
  <cp:lastPrinted>2021-11-23T01:52:11Z</cp:lastPrinted>
  <dcterms:created xsi:type="dcterms:W3CDTF">2021-11-15T06:34:25Z</dcterms:created>
  <dcterms:modified xsi:type="dcterms:W3CDTF">2021-11-23T06:22:01Z</dcterms:modified>
</cp:coreProperties>
</file>